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3" r:id="rId6"/>
    <p:sldId id="261" r:id="rId7"/>
    <p:sldId id="265" r:id="rId8"/>
    <p:sldId id="268" r:id="rId9"/>
    <p:sldId id="264" r:id="rId10"/>
    <p:sldId id="262" r:id="rId11"/>
    <p:sldId id="266" r:id="rId12"/>
    <p:sldId id="267" r:id="rId1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70" autoAdjust="0"/>
  </p:normalViewPr>
  <p:slideViewPr>
    <p:cSldViewPr>
      <p:cViewPr>
        <p:scale>
          <a:sx n="70" d="100"/>
          <a:sy n="70" d="100"/>
        </p:scale>
        <p:origin x="-1386"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E3C6A39-27DC-43C3-81DE-CF332F808713}" type="datetimeFigureOut">
              <a:rPr lang="en-US" smtClean="0"/>
              <a:t>7/5/2015</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8AE63085-BDDC-4FA7-A3DE-880590F81C20}" type="slidenum">
              <a:rPr lang="en-US" smtClean="0"/>
              <a:t>‹#›</a:t>
            </a:fld>
            <a:endParaRPr lang="en-US"/>
          </a:p>
        </p:txBody>
      </p:sp>
    </p:spTree>
    <p:extLst>
      <p:ext uri="{BB962C8B-B14F-4D97-AF65-F5344CB8AC3E}">
        <p14:creationId xmlns:p14="http://schemas.microsoft.com/office/powerpoint/2010/main" val="2317179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These diseases mainly affect older adults who literally forget to eat even when food is in front of them as they lose their basic cognitive abilities. </a:t>
            </a:r>
          </a:p>
          <a:p>
            <a:endParaRPr lang="en-US" dirty="0"/>
          </a:p>
        </p:txBody>
      </p:sp>
      <p:sp>
        <p:nvSpPr>
          <p:cNvPr id="4" name="Slide Number Placeholder 3"/>
          <p:cNvSpPr>
            <a:spLocks noGrp="1"/>
          </p:cNvSpPr>
          <p:nvPr>
            <p:ph type="sldNum" sz="quarter" idx="10"/>
          </p:nvPr>
        </p:nvSpPr>
        <p:spPr/>
        <p:txBody>
          <a:bodyPr/>
          <a:lstStyle/>
          <a:p>
            <a:fld id="{8AE63085-BDDC-4FA7-A3DE-880590F81C20}" type="slidenum">
              <a:rPr lang="en-US" smtClean="0"/>
              <a:t>4</a:t>
            </a:fld>
            <a:endParaRPr lang="en-US"/>
          </a:p>
        </p:txBody>
      </p:sp>
    </p:spTree>
    <p:extLst>
      <p:ext uri="{BB962C8B-B14F-4D97-AF65-F5344CB8AC3E}">
        <p14:creationId xmlns:p14="http://schemas.microsoft.com/office/powerpoint/2010/main" val="4140060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proposed system can be easily modified to provide prompting, coaching, and queued messages of encouragement or positive feedback for a range of additional applications. </a:t>
            </a:r>
          </a:p>
          <a:p>
            <a:pPr lvl="0"/>
            <a:r>
              <a:rPr lang="en-US" sz="1200" kern="1200" dirty="0" smtClean="0">
                <a:solidFill>
                  <a:schemeClr val="tx1"/>
                </a:solidFill>
                <a:effectLst/>
                <a:latin typeface="+mn-lt"/>
                <a:ea typeface="+mn-ea"/>
                <a:cs typeface="+mn-cs"/>
              </a:rPr>
              <a:t>This system will alert the caregiver of the patient not eating if times passes without activity</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8AE63085-BDDC-4FA7-A3DE-880590F81C20}" type="slidenum">
              <a:rPr lang="en-US" smtClean="0"/>
              <a:t>5</a:t>
            </a:fld>
            <a:endParaRPr lang="en-US"/>
          </a:p>
        </p:txBody>
      </p:sp>
    </p:spTree>
    <p:extLst>
      <p:ext uri="{BB962C8B-B14F-4D97-AF65-F5344CB8AC3E}">
        <p14:creationId xmlns:p14="http://schemas.microsoft.com/office/powerpoint/2010/main" val="2154919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number 5) These include but not limited to: a) Allow loved ones to record their voice and images talking to the patient about food intake or not, or simply to chat with them, b) allow caregiver to input types and quantities of food, allow device to generate and record an estimate of consumption.</a:t>
            </a:r>
          </a:p>
          <a:p>
            <a:r>
              <a:rPr lang="en-US" dirty="0" smtClean="0"/>
              <a:t>Tablet is cheaper because they have it, they buy on their own. </a:t>
            </a:r>
            <a:endParaRPr lang="en-US" dirty="0"/>
          </a:p>
        </p:txBody>
      </p:sp>
      <p:sp>
        <p:nvSpPr>
          <p:cNvPr id="4" name="Slide Number Placeholder 3"/>
          <p:cNvSpPr>
            <a:spLocks noGrp="1"/>
          </p:cNvSpPr>
          <p:nvPr>
            <p:ph type="sldNum" sz="quarter" idx="10"/>
          </p:nvPr>
        </p:nvSpPr>
        <p:spPr/>
        <p:txBody>
          <a:bodyPr/>
          <a:lstStyle/>
          <a:p>
            <a:fld id="{8AE63085-BDDC-4FA7-A3DE-880590F81C20}" type="slidenum">
              <a:rPr lang="en-US" smtClean="0"/>
              <a:t>12</a:t>
            </a:fld>
            <a:endParaRPr lang="en-US"/>
          </a:p>
        </p:txBody>
      </p:sp>
    </p:spTree>
    <p:extLst>
      <p:ext uri="{BB962C8B-B14F-4D97-AF65-F5344CB8AC3E}">
        <p14:creationId xmlns:p14="http://schemas.microsoft.com/office/powerpoint/2010/main" val="71832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D65BC-818F-4A2F-8BE4-0DCF64379F07}" type="datetimeFigureOut">
              <a:rPr lang="en-US" smtClean="0"/>
              <a:t>7/5/2015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848358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D65BC-818F-4A2F-8BE4-0DCF64379F07}" type="datetimeFigureOut">
              <a:rPr lang="en-US" smtClean="0"/>
              <a:t>7/5/2015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3975337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D65BC-818F-4A2F-8BE4-0DCF64379F07}" type="datetimeFigureOut">
              <a:rPr lang="en-US" smtClean="0"/>
              <a:t>7/5/2015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190702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D65BC-818F-4A2F-8BE4-0DCF64379F07}" type="datetimeFigureOut">
              <a:rPr lang="en-US" smtClean="0"/>
              <a:t>7/5/2015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2878502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D65BC-818F-4A2F-8BE4-0DCF64379F07}" type="datetimeFigureOut">
              <a:rPr lang="en-US" smtClean="0"/>
              <a:t>7/5/2015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41657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D65BC-818F-4A2F-8BE4-0DCF64379F07}" type="datetimeFigureOut">
              <a:rPr lang="en-US" smtClean="0"/>
              <a:t>7/5/2015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412019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D65BC-818F-4A2F-8BE4-0DCF64379F07}" type="datetimeFigureOut">
              <a:rPr lang="en-US" smtClean="0"/>
              <a:t>7/5/2015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29695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D65BC-818F-4A2F-8BE4-0DCF64379F07}" type="datetimeFigureOut">
              <a:rPr lang="en-US" smtClean="0"/>
              <a:t>7/5/2015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2197759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D65BC-818F-4A2F-8BE4-0DCF64379F07}" type="datetimeFigureOut">
              <a:rPr lang="en-US" smtClean="0"/>
              <a:t>7/5/2015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1187187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D65BC-818F-4A2F-8BE4-0DCF64379F07}" type="datetimeFigureOut">
              <a:rPr lang="en-US" smtClean="0"/>
              <a:t>7/5/2015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941855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D65BC-818F-4A2F-8BE4-0DCF64379F07}" type="datetimeFigureOut">
              <a:rPr lang="en-US" smtClean="0"/>
              <a:t>7/5/2015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5A3CD-AE23-45B4-AFBE-053D2E4AA25F}" type="slidenum">
              <a:rPr lang="en-US" smtClean="0"/>
              <a:t>‹#›</a:t>
            </a:fld>
            <a:endParaRPr lang="en-US"/>
          </a:p>
        </p:txBody>
      </p:sp>
    </p:spTree>
    <p:extLst>
      <p:ext uri="{BB962C8B-B14F-4D97-AF65-F5344CB8AC3E}">
        <p14:creationId xmlns:p14="http://schemas.microsoft.com/office/powerpoint/2010/main" val="2569026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D65BC-818F-4A2F-8BE4-0DCF64379F07}" type="datetimeFigureOut">
              <a:rPr lang="en-US" smtClean="0"/>
              <a:t>7/5/2015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5A3CD-AE23-45B4-AFBE-053D2E4AA25F}" type="slidenum">
              <a:rPr lang="en-US" smtClean="0"/>
              <a:t>‹#›</a:t>
            </a:fld>
            <a:endParaRPr lang="en-US"/>
          </a:p>
        </p:txBody>
      </p:sp>
    </p:spTree>
    <p:extLst>
      <p:ext uri="{BB962C8B-B14F-4D97-AF65-F5344CB8AC3E}">
        <p14:creationId xmlns:p14="http://schemas.microsoft.com/office/powerpoint/2010/main" val="2765130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CAcQjRw&amp;url=http://www.clipartlord.com/category/home-clip-art/appliances-clip-art/mobile-phones-clip-art/page/3/&amp;ei=jdOSVePkBcX5-AGjq6H4Dw&amp;bvm=bv.96783405,d.cWw&amp;psig=AFQjCNFz471dHAFTS5oE41UZDE2zDthV9A&amp;ust=1435772167592123" TargetMode="External"/><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www.google.com/url?sa=i&amp;rct=j&amp;q=&amp;esrc=s&amp;source=images&amp;cd=&amp;cad=rja&amp;uact=8&amp;ved=0CAcQjRw&amp;url=http://www.clipartlord.com/category/home-clip-art/appliances-clip-art/mobile-phones-clip-art/page/3/&amp;ei=jdOSVePkBcX5-AGjq6H4Dw&amp;bvm=bv.96783405,d.cWw&amp;psig=AFQjCNFz471dHAFTS5oE41UZDE2zDthV9A&amp;ust=143577216759212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49" y="-50532"/>
            <a:ext cx="9296400" cy="6861208"/>
          </a:xfrm>
          <a:prstGeom prst="rect">
            <a:avLst/>
          </a:prstGeom>
        </p:spPr>
      </p:pic>
      <p:sp>
        <p:nvSpPr>
          <p:cNvPr id="4" name="TextBox 3"/>
          <p:cNvSpPr txBox="1"/>
          <p:nvPr/>
        </p:nvSpPr>
        <p:spPr>
          <a:xfrm>
            <a:off x="11482" y="975923"/>
            <a:ext cx="7705947" cy="954107"/>
          </a:xfrm>
          <a:prstGeom prst="rect">
            <a:avLst/>
          </a:prstGeom>
          <a:noFill/>
        </p:spPr>
        <p:txBody>
          <a:bodyPr wrap="square" rtlCol="0">
            <a:spAutoFit/>
          </a:bodyPr>
          <a:lstStyle/>
          <a:p>
            <a:pPr algn="ctr"/>
            <a:r>
              <a:rPr lang="en-US" sz="2800" b="1" i="1" dirty="0">
                <a:latin typeface="Baskerville Old Face" pitchFamily="18" charset="0"/>
                <a:cs typeface="Andalus" pitchFamily="18" charset="-78"/>
              </a:rPr>
              <a:t>Utilizing Science &amp; Technology </a:t>
            </a:r>
            <a:r>
              <a:rPr lang="en-US" sz="2800" b="1" i="1" dirty="0" smtClean="0">
                <a:latin typeface="Baskerville Old Face" pitchFamily="18" charset="0"/>
                <a:cs typeface="Andalus" pitchFamily="18" charset="-78"/>
              </a:rPr>
              <a:t>and </a:t>
            </a:r>
          </a:p>
          <a:p>
            <a:pPr algn="ctr"/>
            <a:r>
              <a:rPr lang="en-US" sz="2800" b="1" i="1" dirty="0" smtClean="0">
                <a:latin typeface="Baskerville Old Face" pitchFamily="18" charset="0"/>
                <a:cs typeface="Andalus" pitchFamily="18" charset="-78"/>
              </a:rPr>
              <a:t>Innovation </a:t>
            </a:r>
            <a:r>
              <a:rPr lang="en-US" sz="2800" b="1" i="1" dirty="0">
                <a:latin typeface="Baskerville Old Face" pitchFamily="18" charset="0"/>
                <a:cs typeface="Andalus" pitchFamily="18" charset="-78"/>
              </a:rPr>
              <a:t>for Development</a:t>
            </a:r>
          </a:p>
        </p:txBody>
      </p:sp>
      <p:sp>
        <p:nvSpPr>
          <p:cNvPr id="5" name="TextBox 4"/>
          <p:cNvSpPr txBox="1"/>
          <p:nvPr/>
        </p:nvSpPr>
        <p:spPr>
          <a:xfrm>
            <a:off x="-118767" y="3192021"/>
            <a:ext cx="5638800" cy="830997"/>
          </a:xfrm>
          <a:prstGeom prst="rect">
            <a:avLst/>
          </a:prstGeom>
          <a:noFill/>
        </p:spPr>
        <p:txBody>
          <a:bodyPr wrap="square" rtlCol="0">
            <a:spAutoFit/>
          </a:bodyPr>
          <a:lstStyle/>
          <a:p>
            <a:pPr algn="ctr"/>
            <a:r>
              <a:rPr lang="en-US" sz="2400" b="1" dirty="0">
                <a:latin typeface="Baskerville Old Face" panose="02020602080505020303" pitchFamily="18" charset="0"/>
              </a:rPr>
              <a:t>Alzheimer’s Nutrition Assistant and </a:t>
            </a:r>
            <a:endParaRPr lang="en-US" sz="2400" b="1" dirty="0" smtClean="0">
              <a:latin typeface="Baskerville Old Face" panose="02020602080505020303" pitchFamily="18" charset="0"/>
            </a:endParaRPr>
          </a:p>
          <a:p>
            <a:pPr algn="ctr"/>
            <a:r>
              <a:rPr lang="en-US" sz="2400" b="1" dirty="0" smtClean="0">
                <a:latin typeface="Baskerville Old Face" panose="02020602080505020303" pitchFamily="18" charset="0"/>
              </a:rPr>
              <a:t>Alert </a:t>
            </a:r>
            <a:r>
              <a:rPr lang="en-US" sz="2400" b="1" dirty="0">
                <a:latin typeface="Baskerville Old Face" panose="02020602080505020303" pitchFamily="18" charset="0"/>
              </a:rPr>
              <a:t>System</a:t>
            </a:r>
          </a:p>
        </p:txBody>
      </p:sp>
      <p:sp>
        <p:nvSpPr>
          <p:cNvPr id="6" name="TextBox 5"/>
          <p:cNvSpPr txBox="1"/>
          <p:nvPr/>
        </p:nvSpPr>
        <p:spPr>
          <a:xfrm>
            <a:off x="-54862" y="5105400"/>
            <a:ext cx="5467149" cy="400110"/>
          </a:xfrm>
          <a:prstGeom prst="rect">
            <a:avLst/>
          </a:prstGeom>
          <a:noFill/>
        </p:spPr>
        <p:txBody>
          <a:bodyPr wrap="square" rtlCol="0">
            <a:spAutoFit/>
          </a:bodyPr>
          <a:lstStyle/>
          <a:p>
            <a:pPr algn="ctr"/>
            <a:r>
              <a:rPr lang="en-US" sz="2000" b="1" i="1" dirty="0">
                <a:latin typeface="Baskerville Old Face" pitchFamily="18" charset="0"/>
                <a:cs typeface="Andalus" pitchFamily="18" charset="-78"/>
              </a:rPr>
              <a:t>Marriott Hotel- </a:t>
            </a:r>
            <a:r>
              <a:rPr lang="en-US" sz="2000" b="1" i="1" dirty="0" smtClean="0">
                <a:latin typeface="Baskerville Old Face" pitchFamily="18" charset="0"/>
                <a:cs typeface="Andalus" pitchFamily="18" charset="-78"/>
              </a:rPr>
              <a:t>Amman, August </a:t>
            </a:r>
            <a:r>
              <a:rPr lang="en-US" sz="2000" b="1" i="1" dirty="0" smtClean="0">
                <a:latin typeface="Baskerville Old Face" pitchFamily="18" charset="0"/>
                <a:cs typeface="Andalus" pitchFamily="18" charset="-78"/>
              </a:rPr>
              <a:t>12th</a:t>
            </a:r>
            <a:r>
              <a:rPr lang="en-US" sz="2000" b="1" i="1" dirty="0" smtClean="0">
                <a:latin typeface="Baskerville Old Face" pitchFamily="18" charset="0"/>
                <a:cs typeface="Andalus" pitchFamily="18" charset="-78"/>
              </a:rPr>
              <a:t>,  </a:t>
            </a:r>
            <a:r>
              <a:rPr lang="en-US" sz="2000" b="1" i="1" dirty="0">
                <a:latin typeface="Baskerville Old Face" pitchFamily="18" charset="0"/>
                <a:cs typeface="Andalus" pitchFamily="18" charset="-78"/>
              </a:rPr>
              <a:t>2015</a:t>
            </a:r>
          </a:p>
        </p:txBody>
      </p:sp>
    </p:spTree>
    <p:extLst>
      <p:ext uri="{BB962C8B-B14F-4D97-AF65-F5344CB8AC3E}">
        <p14:creationId xmlns:p14="http://schemas.microsoft.com/office/powerpoint/2010/main" val="2397586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52400"/>
            <a:ext cx="4572000" cy="584775"/>
          </a:xfrm>
          <a:prstGeom prst="rect">
            <a:avLst/>
          </a:prstGeom>
        </p:spPr>
        <p:txBody>
          <a:bodyPr>
            <a:spAutoFit/>
          </a:bodyPr>
          <a:lstStyle/>
          <a:p>
            <a:pPr lvl="0" algn="ctr"/>
            <a:r>
              <a:rPr lang="en-US" sz="3200" b="1" i="1" dirty="0" smtClean="0">
                <a:latin typeface="Baskerville Old Face" pitchFamily="18" charset="0"/>
                <a:cs typeface="Andalus" pitchFamily="18" charset="-78"/>
              </a:rPr>
              <a:t>Impact</a:t>
            </a:r>
          </a:p>
        </p:txBody>
      </p:sp>
      <p:sp>
        <p:nvSpPr>
          <p:cNvPr id="3" name="TextBox 2"/>
          <p:cNvSpPr txBox="1"/>
          <p:nvPr/>
        </p:nvSpPr>
        <p:spPr>
          <a:xfrm>
            <a:off x="1441276" y="1219200"/>
            <a:ext cx="7620000"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smtClean="0">
                <a:solidFill>
                  <a:srgbClr val="0070C0"/>
                </a:solidFill>
              </a:rPr>
              <a:t>The proposed device will be the first aimed to aid with the care of Alzheimer’s and other Dementia patients</a:t>
            </a:r>
            <a:r>
              <a:rPr lang="en-US" sz="2400" b="1" dirty="0">
                <a:solidFill>
                  <a:srgbClr val="0070C0"/>
                </a:solidFill>
              </a:rPr>
              <a:t>. This will </a:t>
            </a:r>
            <a:r>
              <a:rPr lang="en-US" sz="2400" b="1" dirty="0" smtClean="0">
                <a:solidFill>
                  <a:srgbClr val="0070C0"/>
                </a:solidFill>
              </a:rPr>
              <a:t>positively </a:t>
            </a:r>
            <a:r>
              <a:rPr lang="en-US" sz="2400" b="1" dirty="0">
                <a:solidFill>
                  <a:srgbClr val="0070C0"/>
                </a:solidFill>
              </a:rPr>
              <a:t>impact millions </a:t>
            </a:r>
            <a:r>
              <a:rPr lang="en-US" sz="2400" b="1" dirty="0" smtClean="0">
                <a:solidFill>
                  <a:srgbClr val="0070C0"/>
                </a:solidFill>
              </a:rPr>
              <a:t>of lives</a:t>
            </a:r>
            <a:r>
              <a:rPr lang="en-US" sz="2400" b="1" dirty="0">
                <a:solidFill>
                  <a:srgbClr val="0070C0"/>
                </a:solidFill>
              </a:rPr>
              <a:t>. </a:t>
            </a:r>
            <a:endParaRPr lang="en-US" sz="2400" b="1" dirty="0" smtClean="0">
              <a:solidFill>
                <a:srgbClr val="0070C0"/>
              </a:solidFill>
            </a:endParaRPr>
          </a:p>
          <a:p>
            <a:endParaRPr lang="en-US" b="1" dirty="0">
              <a:solidFill>
                <a:srgbClr val="0070C0"/>
              </a:solidFill>
            </a:endParaRPr>
          </a:p>
        </p:txBody>
      </p:sp>
      <p:sp>
        <p:nvSpPr>
          <p:cNvPr id="5" name="Rectangle 4"/>
          <p:cNvSpPr/>
          <p:nvPr/>
        </p:nvSpPr>
        <p:spPr>
          <a:xfrm>
            <a:off x="1411689" y="2819400"/>
            <a:ext cx="7632527" cy="255454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800100" lvl="1" indent="-342900">
              <a:buFont typeface="Wingdings" panose="05000000000000000000" pitchFamily="2" charset="2"/>
              <a:buChar char="§"/>
            </a:pPr>
            <a:r>
              <a:rPr lang="en-US" sz="2000" dirty="0" smtClean="0"/>
              <a:t>Worldwide- </a:t>
            </a:r>
            <a:r>
              <a:rPr lang="en-US" sz="2000" b="1" dirty="0" smtClean="0"/>
              <a:t>nearly 44 million</a:t>
            </a:r>
            <a:r>
              <a:rPr lang="en-US" sz="2000" dirty="0" smtClean="0"/>
              <a:t> people have Alzheimer’s or a related Dementia. (Alzheimer’s Disease International) </a:t>
            </a:r>
          </a:p>
          <a:p>
            <a:pPr marL="800100" lvl="1" indent="-342900">
              <a:buFont typeface="Wingdings" panose="05000000000000000000" pitchFamily="2" charset="2"/>
              <a:buChar char="§"/>
            </a:pPr>
            <a:r>
              <a:rPr lang="en-US" sz="2000" dirty="0" smtClean="0"/>
              <a:t>Alzheimer’s </a:t>
            </a:r>
            <a:r>
              <a:rPr lang="en-US" sz="2000" dirty="0"/>
              <a:t>and other </a:t>
            </a:r>
            <a:r>
              <a:rPr lang="en-US" sz="2000" dirty="0" smtClean="0"/>
              <a:t>dementia disease s </a:t>
            </a:r>
            <a:r>
              <a:rPr lang="en-US" sz="2000" dirty="0"/>
              <a:t>are the </a:t>
            </a:r>
            <a:r>
              <a:rPr lang="en-US" sz="2000" b="1" dirty="0"/>
              <a:t>top cause for </a:t>
            </a:r>
            <a:r>
              <a:rPr lang="en-US" sz="2000" b="1" dirty="0" smtClean="0"/>
              <a:t>disabilities</a:t>
            </a:r>
            <a:r>
              <a:rPr lang="en-US" sz="2000" dirty="0" smtClean="0"/>
              <a:t> </a:t>
            </a:r>
            <a:r>
              <a:rPr lang="en-US" sz="2000" dirty="0"/>
              <a:t>later </a:t>
            </a:r>
            <a:r>
              <a:rPr lang="en-US" sz="2000" dirty="0" smtClean="0"/>
              <a:t>in life</a:t>
            </a:r>
            <a:r>
              <a:rPr lang="en-US" sz="2000" dirty="0"/>
              <a:t>. (Alzheimer’s Disease International) </a:t>
            </a:r>
            <a:endParaRPr lang="en-US" sz="2000" dirty="0" smtClean="0"/>
          </a:p>
          <a:p>
            <a:pPr lvl="1"/>
            <a:r>
              <a:rPr lang="en-US" sz="2000" dirty="0">
                <a:solidFill>
                  <a:srgbClr val="0070C0"/>
                </a:solidFill>
              </a:rPr>
              <a:t> </a:t>
            </a:r>
            <a:r>
              <a:rPr lang="en-US" sz="2000" dirty="0" smtClean="0">
                <a:solidFill>
                  <a:srgbClr val="0070C0"/>
                </a:solidFill>
              </a:rPr>
              <a:t>     http</a:t>
            </a:r>
            <a:r>
              <a:rPr lang="en-US" sz="2000" dirty="0">
                <a:solidFill>
                  <a:srgbClr val="0070C0"/>
                </a:solidFill>
              </a:rPr>
              <a:t>://www.alzheimers.net/resources/alzheimers-statistics/</a:t>
            </a:r>
          </a:p>
          <a:p>
            <a:pPr marL="800100" lvl="1" indent="-342900">
              <a:buFont typeface="Wingdings" panose="05000000000000000000" pitchFamily="2" charset="2"/>
              <a:buChar char="§"/>
            </a:pPr>
            <a:r>
              <a:rPr lang="en-US" sz="2000" dirty="0" smtClean="0"/>
              <a:t>Feeding </a:t>
            </a:r>
            <a:r>
              <a:rPr lang="en-US" sz="2000" dirty="0"/>
              <a:t>difficulty is often recognized as a common problem for older adults and is associated with weight loss, poor </a:t>
            </a:r>
            <a:r>
              <a:rPr lang="en-US" sz="2000" dirty="0" smtClean="0"/>
              <a:t>nutrition, </a:t>
            </a:r>
            <a:r>
              <a:rPr lang="en-US" sz="2000" dirty="0"/>
              <a:t>and risk for aspiration pneumonia. </a:t>
            </a:r>
            <a:endParaRPr lang="en-US" sz="2000" dirty="0" smtClean="0"/>
          </a:p>
        </p:txBody>
      </p:sp>
      <p:sp>
        <p:nvSpPr>
          <p:cNvPr id="7" name="TextBox 6"/>
          <p:cNvSpPr txBox="1"/>
          <p:nvPr/>
        </p:nvSpPr>
        <p:spPr>
          <a:xfrm>
            <a:off x="1429903" y="5562600"/>
            <a:ext cx="76200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a:solidFill>
                  <a:schemeClr val="tx1"/>
                </a:solidFill>
              </a:rPr>
              <a:t>The proposed device can also be used for patients with eating disorders.  Leading to significant product development and economic </a:t>
            </a:r>
            <a:r>
              <a:rPr lang="en-US" sz="2400" b="1" dirty="0" smtClean="0">
                <a:solidFill>
                  <a:schemeClr val="tx1"/>
                </a:solidFill>
              </a:rPr>
              <a:t>growth. </a:t>
            </a:r>
            <a:endParaRPr lang="en-US" b="1" dirty="0">
              <a:solidFill>
                <a:schemeClr val="tx1"/>
              </a:solidFill>
            </a:endParaRPr>
          </a:p>
        </p:txBody>
      </p:sp>
    </p:spTree>
    <p:extLst>
      <p:ext uri="{BB962C8B-B14F-4D97-AF65-F5344CB8AC3E}">
        <p14:creationId xmlns:p14="http://schemas.microsoft.com/office/powerpoint/2010/main" val="2556734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253425"/>
            <a:ext cx="4572000" cy="584775"/>
          </a:xfrm>
          <a:prstGeom prst="rect">
            <a:avLst/>
          </a:prstGeom>
        </p:spPr>
        <p:txBody>
          <a:bodyPr>
            <a:spAutoFit/>
          </a:bodyPr>
          <a:lstStyle/>
          <a:p>
            <a:pPr lvl="0" algn="ctr"/>
            <a:r>
              <a:rPr lang="en-US" sz="3200" b="1" i="1" dirty="0" smtClean="0">
                <a:latin typeface="Baskerville Old Face" pitchFamily="18" charset="0"/>
                <a:cs typeface="Andalus" pitchFamily="18" charset="-78"/>
              </a:rPr>
              <a:t>Sustainability</a:t>
            </a:r>
          </a:p>
        </p:txBody>
      </p:sp>
      <p:sp>
        <p:nvSpPr>
          <p:cNvPr id="3" name="TextBox 2"/>
          <p:cNvSpPr txBox="1"/>
          <p:nvPr/>
        </p:nvSpPr>
        <p:spPr>
          <a:xfrm>
            <a:off x="533400" y="2785408"/>
            <a:ext cx="8229600"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a:t>The prototype has strong potential for commercialization which will also lead to economic development.  </a:t>
            </a:r>
          </a:p>
          <a:p>
            <a:r>
              <a:rPr lang="en-US" sz="2400" b="1" dirty="0"/>
              <a:t>In addition, this particular study and innovation can be expanded to other applications in the Biomedical Engineering Field.</a:t>
            </a:r>
          </a:p>
        </p:txBody>
      </p:sp>
    </p:spTree>
    <p:extLst>
      <p:ext uri="{BB962C8B-B14F-4D97-AF65-F5344CB8AC3E}">
        <p14:creationId xmlns:p14="http://schemas.microsoft.com/office/powerpoint/2010/main" val="448781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17646"/>
            <a:ext cx="4572000" cy="1077218"/>
          </a:xfrm>
          <a:prstGeom prst="rect">
            <a:avLst/>
          </a:prstGeom>
        </p:spPr>
        <p:txBody>
          <a:bodyPr>
            <a:spAutoFit/>
          </a:bodyPr>
          <a:lstStyle/>
          <a:p>
            <a:pPr lvl="0" algn="ctr"/>
            <a:r>
              <a:rPr lang="en-US" sz="3200" b="1" i="1" dirty="0" smtClean="0">
                <a:latin typeface="Baskerville Old Face" pitchFamily="18" charset="0"/>
                <a:cs typeface="Andalus" pitchFamily="18" charset="-78"/>
              </a:rPr>
              <a:t>Action Plan</a:t>
            </a:r>
          </a:p>
          <a:p>
            <a:pPr lvl="0" algn="ctr"/>
            <a:r>
              <a:rPr lang="en-US" sz="3200" b="1" i="1" dirty="0" smtClean="0">
                <a:latin typeface="Baskerville Old Face" pitchFamily="18" charset="0"/>
                <a:cs typeface="Andalus" pitchFamily="18" charset="-78"/>
              </a:rPr>
              <a:t> </a:t>
            </a:r>
            <a:endParaRPr lang="en-US" sz="3200" b="1" i="1" dirty="0">
              <a:latin typeface="Baskerville Old Face" pitchFamily="18" charset="0"/>
              <a:cs typeface="Andalus" pitchFamily="18" charset="-78"/>
            </a:endParaRPr>
          </a:p>
        </p:txBody>
      </p:sp>
      <p:sp>
        <p:nvSpPr>
          <p:cNvPr id="4" name="Rectangle 3"/>
          <p:cNvSpPr/>
          <p:nvPr/>
        </p:nvSpPr>
        <p:spPr>
          <a:xfrm>
            <a:off x="457200" y="1956638"/>
            <a:ext cx="8534400" cy="452431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b="1" dirty="0" smtClean="0"/>
              <a:t>The prototype will be built in two years into two systems, each has SW and HW components as follows:</a:t>
            </a:r>
          </a:p>
          <a:p>
            <a:r>
              <a:rPr lang="en-US" dirty="0" smtClean="0"/>
              <a:t>1) Vision sensors, </a:t>
            </a:r>
            <a:r>
              <a:rPr lang="en-US" dirty="0"/>
              <a:t>Data collection and </a:t>
            </a:r>
            <a:r>
              <a:rPr lang="en-US" dirty="0" smtClean="0"/>
              <a:t>Fusion: Sensors </a:t>
            </a:r>
            <a:r>
              <a:rPr lang="en-US" dirty="0"/>
              <a:t>will be used to track and extract the </a:t>
            </a:r>
            <a:r>
              <a:rPr lang="en-US" dirty="0" smtClean="0"/>
              <a:t>specific signature information needed for the detection. </a:t>
            </a:r>
            <a:r>
              <a:rPr lang="en-US" b="1" dirty="0" smtClean="0">
                <a:solidFill>
                  <a:srgbClr val="00B0F0"/>
                </a:solidFill>
              </a:rPr>
              <a:t>September 2015- May 2016.</a:t>
            </a:r>
          </a:p>
          <a:p>
            <a:endParaRPr lang="en-US" dirty="0"/>
          </a:p>
          <a:p>
            <a:r>
              <a:rPr lang="en-US" dirty="0"/>
              <a:t>2</a:t>
            </a:r>
            <a:r>
              <a:rPr lang="en-US" dirty="0" smtClean="0"/>
              <a:t>) Processors. </a:t>
            </a:r>
            <a:r>
              <a:rPr lang="en-US" b="1" dirty="0" smtClean="0">
                <a:solidFill>
                  <a:srgbClr val="00B0F0"/>
                </a:solidFill>
              </a:rPr>
              <a:t>September 2015-May 2016.</a:t>
            </a:r>
          </a:p>
          <a:p>
            <a:pPr lvl="1"/>
            <a:r>
              <a:rPr lang="en-US" dirty="0" smtClean="0"/>
              <a:t>A. </a:t>
            </a:r>
            <a:r>
              <a:rPr lang="en-US" dirty="0"/>
              <a:t>System </a:t>
            </a:r>
            <a:r>
              <a:rPr lang="en-US" dirty="0" smtClean="0"/>
              <a:t>1, using a tablet. This one will be cheaper and simpler to use. </a:t>
            </a:r>
          </a:p>
          <a:p>
            <a:pPr lvl="1"/>
            <a:r>
              <a:rPr lang="en-US" dirty="0" smtClean="0"/>
              <a:t>B.</a:t>
            </a:r>
            <a:r>
              <a:rPr lang="en-US" dirty="0"/>
              <a:t> </a:t>
            </a:r>
            <a:r>
              <a:rPr lang="en-US" dirty="0" smtClean="0"/>
              <a:t>System </a:t>
            </a:r>
            <a:r>
              <a:rPr lang="en-US" dirty="0"/>
              <a:t>2 will be based on the Raspberry Pi 2 microcontroller. </a:t>
            </a:r>
            <a:r>
              <a:rPr lang="en-US" dirty="0" smtClean="0"/>
              <a:t>This one will have</a:t>
            </a:r>
          </a:p>
          <a:p>
            <a:pPr lvl="1"/>
            <a:r>
              <a:rPr lang="en-US" dirty="0"/>
              <a:t> </a:t>
            </a:r>
            <a:r>
              <a:rPr lang="en-US" dirty="0" smtClean="0"/>
              <a:t>    more capabilities and allow customer to edit and adapt. </a:t>
            </a:r>
            <a:endParaRPr lang="en-US" dirty="0"/>
          </a:p>
          <a:p>
            <a:endParaRPr lang="en-US" dirty="0" smtClean="0"/>
          </a:p>
          <a:p>
            <a:r>
              <a:rPr lang="en-US" dirty="0" smtClean="0"/>
              <a:t>3) Testing in real life on patients in nursing homes. </a:t>
            </a:r>
            <a:r>
              <a:rPr lang="en-US" b="1" dirty="0" smtClean="0">
                <a:solidFill>
                  <a:srgbClr val="00B0F0"/>
                </a:solidFill>
              </a:rPr>
              <a:t>May 2016-July 2017.</a:t>
            </a:r>
            <a:endParaRPr lang="en-US" b="1" dirty="0" smtClean="0">
              <a:solidFill>
                <a:schemeClr val="tx1"/>
              </a:solidFill>
            </a:endParaRPr>
          </a:p>
          <a:p>
            <a:r>
              <a:rPr lang="en-US" dirty="0" smtClean="0">
                <a:solidFill>
                  <a:schemeClr val="tx1"/>
                </a:solidFill>
              </a:rPr>
              <a:t>4) Submitting a patent application</a:t>
            </a:r>
            <a:r>
              <a:rPr lang="en-US" dirty="0" smtClean="0"/>
              <a:t>. </a:t>
            </a:r>
            <a:r>
              <a:rPr lang="en-US" b="1" dirty="0" smtClean="0">
                <a:solidFill>
                  <a:srgbClr val="00B0F0"/>
                </a:solidFill>
              </a:rPr>
              <a:t>May 2016</a:t>
            </a:r>
            <a:r>
              <a:rPr lang="en-US" dirty="0" smtClean="0"/>
              <a:t>.</a:t>
            </a:r>
            <a:endParaRPr lang="en-US" b="1" dirty="0" smtClean="0">
              <a:solidFill>
                <a:srgbClr val="00B0F0"/>
              </a:solidFill>
            </a:endParaRPr>
          </a:p>
          <a:p>
            <a:r>
              <a:rPr lang="en-US" dirty="0" smtClean="0"/>
              <a:t>5) Patient/User Friendly Features. </a:t>
            </a:r>
            <a:r>
              <a:rPr lang="en-US" b="1" dirty="0" smtClean="0">
                <a:solidFill>
                  <a:srgbClr val="00B0F0"/>
                </a:solidFill>
              </a:rPr>
              <a:t>October 2016- January 2017</a:t>
            </a:r>
            <a:r>
              <a:rPr lang="en-US" dirty="0" smtClean="0"/>
              <a:t>. Several add on features </a:t>
            </a:r>
          </a:p>
          <a:p>
            <a:r>
              <a:rPr lang="en-US" dirty="0"/>
              <a:t> </a:t>
            </a:r>
            <a:r>
              <a:rPr lang="en-US" dirty="0" smtClean="0"/>
              <a:t>    will be implemented too. </a:t>
            </a:r>
          </a:p>
          <a:p>
            <a:r>
              <a:rPr lang="en-US" dirty="0" smtClean="0"/>
              <a:t>6) Publishing, and project reporting and submission to funding agency </a:t>
            </a:r>
            <a:r>
              <a:rPr lang="en-US" b="1" dirty="0" smtClean="0">
                <a:solidFill>
                  <a:srgbClr val="00B0F0"/>
                </a:solidFill>
              </a:rPr>
              <a:t>January 2017-</a:t>
            </a:r>
          </a:p>
          <a:p>
            <a:r>
              <a:rPr lang="en-US" b="1" dirty="0">
                <a:solidFill>
                  <a:srgbClr val="00B0F0"/>
                </a:solidFill>
              </a:rPr>
              <a:t> </a:t>
            </a:r>
            <a:r>
              <a:rPr lang="en-US" b="1" dirty="0" smtClean="0">
                <a:solidFill>
                  <a:srgbClr val="00B0F0"/>
                </a:solidFill>
              </a:rPr>
              <a:t>    July 2017.  </a:t>
            </a:r>
            <a:r>
              <a:rPr lang="ar-JO" b="1" dirty="0">
                <a:solidFill>
                  <a:srgbClr val="00B0F0"/>
                </a:solidFill>
              </a:rPr>
              <a:t> </a:t>
            </a:r>
            <a:endParaRPr lang="en-US" b="1" dirty="0">
              <a:solidFill>
                <a:srgbClr val="00B0F0"/>
              </a:solidFill>
            </a:endParaRPr>
          </a:p>
        </p:txBody>
      </p:sp>
    </p:spTree>
    <p:extLst>
      <p:ext uri="{BB962C8B-B14F-4D97-AF65-F5344CB8AC3E}">
        <p14:creationId xmlns:p14="http://schemas.microsoft.com/office/powerpoint/2010/main" val="3897229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600"/>
            <a:ext cx="9144000" cy="6858000"/>
          </a:xfrm>
          <a:prstGeom prst="rect">
            <a:avLst/>
          </a:prstGeom>
        </p:spPr>
      </p:pic>
      <p:sp>
        <p:nvSpPr>
          <p:cNvPr id="10" name="TextBox 9"/>
          <p:cNvSpPr txBox="1"/>
          <p:nvPr/>
        </p:nvSpPr>
        <p:spPr>
          <a:xfrm>
            <a:off x="1600200" y="0"/>
            <a:ext cx="5486400" cy="1015663"/>
          </a:xfrm>
          <a:prstGeom prst="rect">
            <a:avLst/>
          </a:prstGeom>
          <a:noFill/>
        </p:spPr>
        <p:txBody>
          <a:bodyPr wrap="square" rtlCol="0">
            <a:spAutoFit/>
          </a:bodyPr>
          <a:lstStyle/>
          <a:p>
            <a:pPr algn="ctr">
              <a:spcBef>
                <a:spcPct val="0"/>
              </a:spcBef>
            </a:pPr>
            <a:r>
              <a:rPr lang="en-US" sz="6000" b="1" i="1" dirty="0" smtClean="0">
                <a:solidFill>
                  <a:schemeClr val="tx1"/>
                </a:solidFill>
                <a:latin typeface="Baskerville Old Face" pitchFamily="18" charset="0"/>
                <a:cs typeface="Andalus" pitchFamily="18" charset="-78"/>
              </a:rPr>
              <a:t>Project Team</a:t>
            </a:r>
          </a:p>
        </p:txBody>
      </p:sp>
      <p:sp>
        <p:nvSpPr>
          <p:cNvPr id="11" name="Rectangle 10"/>
          <p:cNvSpPr/>
          <p:nvPr/>
        </p:nvSpPr>
        <p:spPr>
          <a:xfrm>
            <a:off x="1574104" y="2438399"/>
            <a:ext cx="7315200" cy="3170099"/>
          </a:xfrm>
          <a:prstGeom prst="rect">
            <a:avLst/>
          </a:prstGeom>
        </p:spPr>
        <p:txBody>
          <a:bodyPr wrap="square">
            <a:spAutoFit/>
          </a:bodyPr>
          <a:lstStyle/>
          <a:p>
            <a:pPr>
              <a:spcBef>
                <a:spcPct val="0"/>
              </a:spcBef>
            </a:pPr>
            <a:r>
              <a:rPr lang="en-US" sz="2000" b="1" i="1" dirty="0">
                <a:latin typeface="Baskerville Old Face" pitchFamily="18" charset="0"/>
                <a:cs typeface="Andalus" pitchFamily="18" charset="-78"/>
              </a:rPr>
              <a:t>Dr. Emad </a:t>
            </a:r>
            <a:r>
              <a:rPr lang="en-US" sz="2000" b="1" i="1" dirty="0" err="1" smtClean="0">
                <a:latin typeface="Baskerville Old Face" pitchFamily="18" charset="0"/>
                <a:cs typeface="Andalus" pitchFamily="18" charset="-78"/>
              </a:rPr>
              <a:t>Awada</a:t>
            </a:r>
            <a:r>
              <a:rPr lang="en-US" sz="2000" b="1" i="1" dirty="0" smtClean="0">
                <a:latin typeface="Baskerville Old Face" pitchFamily="18" charset="0"/>
                <a:cs typeface="Andalus" pitchFamily="18" charset="-78"/>
              </a:rPr>
              <a:t> </a:t>
            </a:r>
          </a:p>
          <a:p>
            <a:pPr>
              <a:spcBef>
                <a:spcPct val="0"/>
              </a:spcBef>
            </a:pPr>
            <a:r>
              <a:rPr lang="en-US" sz="2000" b="1" i="1" dirty="0" smtClean="0">
                <a:latin typeface="Baskerville Old Face" pitchFamily="18" charset="0"/>
                <a:cs typeface="Andalus" pitchFamily="18" charset="-78"/>
              </a:rPr>
              <a:t>Assistant Professor of Electrical Engineering </a:t>
            </a:r>
            <a:endParaRPr lang="en-US" sz="2000" b="1" i="1" dirty="0">
              <a:latin typeface="Baskerville Old Face" pitchFamily="18" charset="0"/>
              <a:cs typeface="Andalus" pitchFamily="18" charset="-78"/>
            </a:endParaRPr>
          </a:p>
          <a:p>
            <a:pPr>
              <a:spcBef>
                <a:spcPct val="0"/>
              </a:spcBef>
            </a:pPr>
            <a:r>
              <a:rPr lang="en-US" sz="2000" b="1" i="1" dirty="0" smtClean="0">
                <a:latin typeface="Baskerville Old Face" pitchFamily="18" charset="0"/>
                <a:cs typeface="Andalus" pitchFamily="18" charset="-78"/>
              </a:rPr>
              <a:t>Applied </a:t>
            </a:r>
            <a:r>
              <a:rPr lang="en-US" sz="2000" b="1" i="1" dirty="0">
                <a:latin typeface="Baskerville Old Face" pitchFamily="18" charset="0"/>
                <a:cs typeface="Andalus" pitchFamily="18" charset="-78"/>
              </a:rPr>
              <a:t>Science Private </a:t>
            </a:r>
            <a:r>
              <a:rPr lang="en-US" sz="2000" b="1" i="1" dirty="0" smtClean="0">
                <a:latin typeface="Baskerville Old Face" pitchFamily="18" charset="0"/>
                <a:cs typeface="Andalus" pitchFamily="18" charset="-78"/>
              </a:rPr>
              <a:t>University,</a:t>
            </a:r>
          </a:p>
          <a:p>
            <a:pPr>
              <a:spcBef>
                <a:spcPct val="0"/>
              </a:spcBef>
            </a:pPr>
            <a:r>
              <a:rPr lang="en-US" sz="2000" b="1" i="1" dirty="0" smtClean="0">
                <a:latin typeface="Baskerville Old Face" pitchFamily="18" charset="0"/>
                <a:cs typeface="Andalus" pitchFamily="18" charset="-78"/>
              </a:rPr>
              <a:t>Amman, Jordan</a:t>
            </a:r>
          </a:p>
          <a:p>
            <a:pPr>
              <a:spcBef>
                <a:spcPct val="0"/>
              </a:spcBef>
            </a:pPr>
            <a:endParaRPr lang="en-US" sz="2000" b="1" i="1" dirty="0">
              <a:latin typeface="Baskerville Old Face" pitchFamily="18" charset="0"/>
              <a:cs typeface="Andalus" pitchFamily="18" charset="-78"/>
            </a:endParaRPr>
          </a:p>
          <a:p>
            <a:pPr>
              <a:spcBef>
                <a:spcPct val="0"/>
              </a:spcBef>
            </a:pPr>
            <a:endParaRPr lang="en-US" sz="2000" b="1" i="1" dirty="0" smtClean="0">
              <a:latin typeface="Baskerville Old Face" pitchFamily="18" charset="0"/>
              <a:cs typeface="Andalus" pitchFamily="18" charset="-78"/>
            </a:endParaRPr>
          </a:p>
          <a:p>
            <a:pPr>
              <a:spcBef>
                <a:spcPct val="0"/>
              </a:spcBef>
            </a:pPr>
            <a:r>
              <a:rPr lang="en-US" sz="2000" b="1" i="1" dirty="0" smtClean="0">
                <a:latin typeface="Baskerville Old Face" pitchFamily="18" charset="0"/>
                <a:cs typeface="Andalus" pitchFamily="18" charset="-78"/>
              </a:rPr>
              <a:t>Dr</a:t>
            </a:r>
            <a:r>
              <a:rPr lang="en-US" sz="2000" b="1" i="1" dirty="0">
                <a:latin typeface="Baskerville Old Face" pitchFamily="18" charset="0"/>
                <a:cs typeface="Andalus" pitchFamily="18" charset="-78"/>
              </a:rPr>
              <a:t>. Ikhlas </a:t>
            </a:r>
            <a:r>
              <a:rPr lang="en-US" sz="2000" b="1" i="1" dirty="0" smtClean="0">
                <a:latin typeface="Baskerville Old Face" pitchFamily="18" charset="0"/>
                <a:cs typeface="Andalus" pitchFamily="18" charset="-78"/>
              </a:rPr>
              <a:t>Abdel-Qader, PE</a:t>
            </a:r>
          </a:p>
          <a:p>
            <a:pPr>
              <a:spcBef>
                <a:spcPct val="0"/>
              </a:spcBef>
            </a:pPr>
            <a:r>
              <a:rPr lang="en-US" sz="2000" b="1" i="1" dirty="0">
                <a:latin typeface="Baskerville Old Face" pitchFamily="18" charset="0"/>
                <a:cs typeface="Andalus" pitchFamily="18" charset="-78"/>
              </a:rPr>
              <a:t>P</a:t>
            </a:r>
            <a:r>
              <a:rPr lang="en-US" sz="2000" b="1" i="1" dirty="0" smtClean="0">
                <a:latin typeface="Baskerville Old Face" pitchFamily="18" charset="0"/>
                <a:cs typeface="Andalus" pitchFamily="18" charset="-78"/>
              </a:rPr>
              <a:t>rofessor of Electrical and Computer Engineering</a:t>
            </a:r>
          </a:p>
          <a:p>
            <a:pPr>
              <a:spcBef>
                <a:spcPct val="0"/>
              </a:spcBef>
            </a:pPr>
            <a:r>
              <a:rPr lang="en-US" sz="2000" b="1" i="1" dirty="0" smtClean="0">
                <a:latin typeface="Baskerville Old Face" pitchFamily="18" charset="0"/>
                <a:cs typeface="Andalus" pitchFamily="18" charset="-78"/>
              </a:rPr>
              <a:t>Western </a:t>
            </a:r>
            <a:r>
              <a:rPr lang="en-US" sz="2000" b="1" i="1" dirty="0">
                <a:latin typeface="Baskerville Old Face" pitchFamily="18" charset="0"/>
                <a:cs typeface="Andalus" pitchFamily="18" charset="-78"/>
              </a:rPr>
              <a:t>Michigan </a:t>
            </a:r>
            <a:r>
              <a:rPr lang="en-US" sz="2000" b="1" i="1" dirty="0" smtClean="0">
                <a:latin typeface="Baskerville Old Face" pitchFamily="18" charset="0"/>
                <a:cs typeface="Andalus" pitchFamily="18" charset="-78"/>
              </a:rPr>
              <a:t>University,</a:t>
            </a:r>
          </a:p>
          <a:p>
            <a:pPr>
              <a:spcBef>
                <a:spcPct val="0"/>
              </a:spcBef>
            </a:pPr>
            <a:r>
              <a:rPr lang="en-US" sz="2000" b="1" i="1" dirty="0" smtClean="0">
                <a:latin typeface="Baskerville Old Face" pitchFamily="18" charset="0"/>
                <a:cs typeface="Andalus" pitchFamily="18" charset="-78"/>
              </a:rPr>
              <a:t>Kalamazoo, Michigan, USA</a:t>
            </a:r>
            <a:endParaRPr lang="en-US" sz="2000" b="1" i="1" dirty="0">
              <a:latin typeface="Baskerville Old Face" pitchFamily="18" charset="0"/>
              <a:cs typeface="Andalus" pitchFamily="18" charset="-78"/>
            </a:endParaRPr>
          </a:p>
        </p:txBody>
      </p:sp>
    </p:spTree>
    <p:extLst>
      <p:ext uri="{BB962C8B-B14F-4D97-AF65-F5344CB8AC3E}">
        <p14:creationId xmlns:p14="http://schemas.microsoft.com/office/powerpoint/2010/main" val="693167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7219"/>
            <a:ext cx="5492209" cy="1292662"/>
          </a:xfrm>
          <a:prstGeom prst="rect">
            <a:avLst/>
          </a:prstGeom>
        </p:spPr>
        <p:txBody>
          <a:bodyPr wrap="none">
            <a:spAutoFit/>
          </a:bodyPr>
          <a:lstStyle/>
          <a:p>
            <a:r>
              <a:rPr lang="en-US" sz="6000" b="1" i="1" dirty="0" smtClean="0">
                <a:latin typeface="Baskerville Old Face" pitchFamily="18" charset="0"/>
                <a:cs typeface="Andalus" pitchFamily="18" charset="-78"/>
              </a:rPr>
              <a:t>Brief Description</a:t>
            </a:r>
          </a:p>
          <a:p>
            <a:pPr lvl="0"/>
            <a:endParaRPr lang="en-US" dirty="0"/>
          </a:p>
        </p:txBody>
      </p:sp>
      <p:sp>
        <p:nvSpPr>
          <p:cNvPr id="5" name="Rectangle 4"/>
          <p:cNvSpPr/>
          <p:nvPr/>
        </p:nvSpPr>
        <p:spPr>
          <a:xfrm>
            <a:off x="117204" y="2072819"/>
            <a:ext cx="8763000" cy="440120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rtl="1"/>
            <a:r>
              <a:rPr lang="en-US" sz="2000" b="1" dirty="0" smtClean="0">
                <a:latin typeface="Times" panose="02020603060405020304" pitchFamily="18" charset="0"/>
              </a:rPr>
              <a:t>Nutrition Assistant and Alert System is a project aimed at </a:t>
            </a:r>
            <a:r>
              <a:rPr lang="en-US" sz="2000" b="1" dirty="0" smtClean="0">
                <a:solidFill>
                  <a:schemeClr val="tx1"/>
                </a:solidFill>
                <a:latin typeface="Times" panose="02020603060405020304" pitchFamily="18" charset="0"/>
              </a:rPr>
              <a:t>developing</a:t>
            </a:r>
            <a:r>
              <a:rPr lang="en-US" sz="2000" b="1" dirty="0" smtClean="0">
                <a:latin typeface="Times" panose="02020603060405020304" pitchFamily="18" charset="0"/>
              </a:rPr>
              <a:t> a </a:t>
            </a:r>
            <a:r>
              <a:rPr lang="en-US" sz="2000" b="1" dirty="0">
                <a:latin typeface="Times" panose="02020603060405020304" pitchFamily="18" charset="0"/>
              </a:rPr>
              <a:t>prototype </a:t>
            </a:r>
            <a:r>
              <a:rPr lang="en-US" sz="2000" b="1" dirty="0" smtClean="0">
                <a:latin typeface="Times" panose="02020603060405020304" pitchFamily="18" charset="0"/>
              </a:rPr>
              <a:t>of a device that enables monitoring and prompting patients with reduced cognitive abilities such as in Alzheimer’s and Dementia patients. </a:t>
            </a:r>
          </a:p>
          <a:p>
            <a:pPr rtl="1"/>
            <a:endParaRPr lang="en-US" sz="2000" b="1" dirty="0">
              <a:latin typeface="Times" panose="02020603060405020304" pitchFamily="18" charset="0"/>
            </a:endParaRPr>
          </a:p>
          <a:p>
            <a:pPr rtl="1"/>
            <a:r>
              <a:rPr lang="en-US" sz="2000" b="1" dirty="0" smtClean="0">
                <a:latin typeface="Times" panose="02020603060405020304" pitchFamily="18" charset="0"/>
              </a:rPr>
              <a:t>The device is an embedded system developed using Digital </a:t>
            </a:r>
            <a:r>
              <a:rPr lang="en-US" sz="2000" b="1" dirty="0">
                <a:latin typeface="Times" panose="02020603060405020304" pitchFamily="18" charset="0"/>
              </a:rPr>
              <a:t>Signal and Image Processing techniques </a:t>
            </a:r>
            <a:r>
              <a:rPr lang="en-US" sz="2000" b="1" dirty="0" smtClean="0">
                <a:latin typeface="Times" panose="02020603060405020304" pitchFamily="18" charset="0"/>
              </a:rPr>
              <a:t>to enable </a:t>
            </a:r>
            <a:r>
              <a:rPr lang="en-US" sz="2000" b="1" dirty="0">
                <a:latin typeface="Times" panose="02020603060405020304" pitchFamily="18" charset="0"/>
              </a:rPr>
              <a:t>the </a:t>
            </a:r>
            <a:r>
              <a:rPr lang="en-US" sz="2000" b="1" dirty="0" smtClean="0">
                <a:latin typeface="Times" panose="02020603060405020304" pitchFamily="18" charset="0"/>
              </a:rPr>
              <a:t>extraction of </a:t>
            </a:r>
            <a:r>
              <a:rPr lang="en-US" sz="2000" b="1" dirty="0">
                <a:latin typeface="Times" panose="02020603060405020304" pitchFamily="18" charset="0"/>
              </a:rPr>
              <a:t>required </a:t>
            </a:r>
            <a:r>
              <a:rPr lang="en-US" sz="2000" b="1" dirty="0" smtClean="0">
                <a:latin typeface="Times" panose="02020603060405020304" pitchFamily="18" charset="0"/>
              </a:rPr>
              <a:t>signature features </a:t>
            </a:r>
            <a:r>
              <a:rPr lang="en-US" sz="2000" b="1" dirty="0">
                <a:latin typeface="Times" panose="02020603060405020304" pitchFamily="18" charset="0"/>
              </a:rPr>
              <a:t>from captured video images and audio </a:t>
            </a:r>
            <a:r>
              <a:rPr lang="en-US" sz="2000" b="1" dirty="0" smtClean="0">
                <a:latin typeface="Times" panose="02020603060405020304" pitchFamily="18" charset="0"/>
              </a:rPr>
              <a:t>signals. </a:t>
            </a:r>
          </a:p>
          <a:p>
            <a:pPr rtl="1"/>
            <a:endParaRPr lang="en-US" sz="2000" b="1" dirty="0">
              <a:latin typeface="Times" panose="02020603060405020304" pitchFamily="18" charset="0"/>
            </a:endParaRPr>
          </a:p>
          <a:p>
            <a:pPr rtl="1"/>
            <a:r>
              <a:rPr lang="en-US" sz="2000" b="1" dirty="0" smtClean="0">
                <a:latin typeface="Times" panose="02020603060405020304" pitchFamily="18" charset="0"/>
              </a:rPr>
              <a:t>The hybrid </a:t>
            </a:r>
            <a:r>
              <a:rPr lang="en-US" sz="2000" b="1" dirty="0">
                <a:latin typeface="Times" panose="02020603060405020304" pitchFamily="18" charset="0"/>
              </a:rPr>
              <a:t>classification </a:t>
            </a:r>
            <a:r>
              <a:rPr lang="en-US" sz="2000" b="1" dirty="0" smtClean="0">
                <a:latin typeface="Times" panose="02020603060405020304" pitchFamily="18" charset="0"/>
              </a:rPr>
              <a:t>techniques </a:t>
            </a:r>
            <a:r>
              <a:rPr lang="en-US" sz="2000" b="1" dirty="0">
                <a:latin typeface="Times" panose="02020603060405020304" pitchFamily="18" charset="0"/>
              </a:rPr>
              <a:t>will allow for </a:t>
            </a:r>
            <a:r>
              <a:rPr lang="en-US" sz="2000" b="1" dirty="0" smtClean="0">
                <a:latin typeface="Times" panose="02020603060405020304" pitchFamily="18" charset="0"/>
              </a:rPr>
              <a:t>a decision </a:t>
            </a:r>
            <a:r>
              <a:rPr lang="en-US" sz="2000" b="1" dirty="0">
                <a:latin typeface="Times" panose="02020603060405020304" pitchFamily="18" charset="0"/>
              </a:rPr>
              <a:t>to be declared on the status of the ongoing </a:t>
            </a:r>
            <a:r>
              <a:rPr lang="en-US" sz="2000" b="1" dirty="0" smtClean="0">
                <a:latin typeface="Times" panose="02020603060405020304" pitchFamily="18" charset="0"/>
              </a:rPr>
              <a:t>eating process if any and  alert the caregiver </a:t>
            </a:r>
            <a:r>
              <a:rPr lang="en-US" sz="2000" b="1" dirty="0">
                <a:latin typeface="Times" panose="02020603060405020304" pitchFamily="18" charset="0"/>
              </a:rPr>
              <a:t>if </a:t>
            </a:r>
            <a:r>
              <a:rPr lang="en-US" sz="2000" b="1" dirty="0" smtClean="0">
                <a:latin typeface="Times" panose="02020603060405020304" pitchFamily="18" charset="0"/>
              </a:rPr>
              <a:t>the patient </a:t>
            </a:r>
            <a:r>
              <a:rPr lang="en-US" sz="2000" b="1" dirty="0">
                <a:latin typeface="Times" panose="02020603060405020304" pitchFamily="18" charset="0"/>
              </a:rPr>
              <a:t>is not </a:t>
            </a:r>
            <a:r>
              <a:rPr lang="en-US" sz="2000" b="1" dirty="0" smtClean="0">
                <a:latin typeface="Times" panose="02020603060405020304" pitchFamily="18" charset="0"/>
              </a:rPr>
              <a:t>eating, or </a:t>
            </a:r>
            <a:r>
              <a:rPr lang="en-US" sz="2000" b="1" dirty="0">
                <a:latin typeface="Times" panose="02020603060405020304" pitchFamily="18" charset="0"/>
              </a:rPr>
              <a:t>done eating. </a:t>
            </a:r>
            <a:endParaRPr lang="en-US" sz="2000" b="1" dirty="0" smtClean="0">
              <a:latin typeface="Times" panose="02020603060405020304" pitchFamily="18" charset="0"/>
            </a:endParaRPr>
          </a:p>
          <a:p>
            <a:pPr rtl="1"/>
            <a:endParaRPr lang="en-US" sz="2000" b="1" dirty="0">
              <a:latin typeface="Times" panose="02020603060405020304" pitchFamily="18" charset="0"/>
            </a:endParaRPr>
          </a:p>
          <a:p>
            <a:pPr rtl="1"/>
            <a:r>
              <a:rPr lang="en-US" sz="2000" b="1" dirty="0" smtClean="0">
                <a:latin typeface="Times" panose="02020603060405020304" pitchFamily="18" charset="0"/>
              </a:rPr>
              <a:t>The SW and HW together will bring on a device that can enhance daily lives for millions in the business of caregiving of patients or loved ones. </a:t>
            </a:r>
            <a:endParaRPr lang="en-US" sz="2000" b="1" dirty="0">
              <a:latin typeface="Times" panose="02020603060405020304" pitchFamily="18" charset="0"/>
            </a:endParaRPr>
          </a:p>
        </p:txBody>
      </p:sp>
      <p:sp>
        <p:nvSpPr>
          <p:cNvPr id="6" name="TextBox 5"/>
          <p:cNvSpPr txBox="1"/>
          <p:nvPr/>
        </p:nvSpPr>
        <p:spPr>
          <a:xfrm>
            <a:off x="1752600" y="1066800"/>
            <a:ext cx="624840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a:latin typeface="Baskerville Old Face" panose="02020602080505020303" pitchFamily="18" charset="0"/>
              </a:rPr>
              <a:t>Alzheimer’s Nutrition Assistant and Alert System</a:t>
            </a:r>
          </a:p>
        </p:txBody>
      </p:sp>
    </p:spTree>
    <p:extLst>
      <p:ext uri="{BB962C8B-B14F-4D97-AF65-F5344CB8AC3E}">
        <p14:creationId xmlns:p14="http://schemas.microsoft.com/office/powerpoint/2010/main" val="29600068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0535" y="31345"/>
            <a:ext cx="4772460" cy="1200329"/>
          </a:xfrm>
          <a:prstGeom prst="rect">
            <a:avLst/>
          </a:prstGeom>
        </p:spPr>
        <p:txBody>
          <a:bodyPr wrap="none">
            <a:spAutoFit/>
          </a:bodyPr>
          <a:lstStyle/>
          <a:p>
            <a:pPr lvl="0"/>
            <a:r>
              <a:rPr lang="en-US" sz="7200" b="1" i="1" dirty="0" smtClean="0">
                <a:latin typeface="Baskerville Old Face" pitchFamily="18" charset="0"/>
                <a:cs typeface="Andalus" pitchFamily="18" charset="-78"/>
              </a:rPr>
              <a:t>Justifications</a:t>
            </a:r>
            <a:endParaRPr lang="en-US" sz="7200" b="1" i="1" dirty="0">
              <a:latin typeface="Baskerville Old Face" pitchFamily="18" charset="0"/>
              <a:cs typeface="Andalus" pitchFamily="18" charset="-78"/>
            </a:endParaRPr>
          </a:p>
        </p:txBody>
      </p:sp>
      <p:sp>
        <p:nvSpPr>
          <p:cNvPr id="3" name="Rectangle 2"/>
          <p:cNvSpPr/>
          <p:nvPr/>
        </p:nvSpPr>
        <p:spPr>
          <a:xfrm>
            <a:off x="228600" y="1205944"/>
            <a:ext cx="8763000" cy="529375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buFont typeface="Arial" panose="020B0604020202020204" pitchFamily="34" charset="0"/>
              <a:buChar char="•"/>
            </a:pPr>
            <a:r>
              <a:rPr lang="en-US" sz="2000" b="1" dirty="0">
                <a:latin typeface="Times" panose="02020603060405020304" pitchFamily="18" charset="0"/>
              </a:rPr>
              <a:t>Feeding is a serious problem for people who are suffering from Dementia or Alzheimer’s diseases. </a:t>
            </a:r>
            <a:endParaRPr lang="en-US" sz="2000" b="1" dirty="0" smtClean="0">
              <a:latin typeface="Times" panose="02020603060405020304" pitchFamily="18" charset="0"/>
            </a:endParaRPr>
          </a:p>
          <a:p>
            <a:endParaRPr lang="en-US" sz="1000" b="1" dirty="0" smtClean="0">
              <a:latin typeface="Times" panose="02020603060405020304" pitchFamily="18" charset="0"/>
            </a:endParaRPr>
          </a:p>
          <a:p>
            <a:pPr marL="342900" indent="-342900">
              <a:buFont typeface="Arial" panose="020B0604020202020204" pitchFamily="34" charset="0"/>
              <a:buChar char="•"/>
            </a:pPr>
            <a:r>
              <a:rPr lang="en-US" sz="2000" b="1" dirty="0" smtClean="0">
                <a:latin typeface="Times" panose="02020603060405020304" pitchFamily="18" charset="0"/>
              </a:rPr>
              <a:t>When </a:t>
            </a:r>
            <a:r>
              <a:rPr lang="en-US" sz="2000" b="1" dirty="0">
                <a:latin typeface="Times" panose="02020603060405020304" pitchFamily="18" charset="0"/>
              </a:rPr>
              <a:t>a loved one loses his cognitive abilities due to </a:t>
            </a:r>
            <a:r>
              <a:rPr lang="en-US" sz="2000" b="1" dirty="0" smtClean="0">
                <a:latin typeface="Times" panose="02020603060405020304" pitchFamily="18" charset="0"/>
              </a:rPr>
              <a:t>Dementia </a:t>
            </a:r>
            <a:r>
              <a:rPr lang="en-US" sz="2000" b="1" dirty="0">
                <a:latin typeface="Times" panose="02020603060405020304" pitchFamily="18" charset="0"/>
              </a:rPr>
              <a:t>and Alzheimer, a nursing aid or caregiver will have to continuously monitor the patients and periodically reminding them to eat or do feed the patient themselves. </a:t>
            </a:r>
          </a:p>
          <a:p>
            <a:pPr marL="342900" indent="-342900">
              <a:buFont typeface="Arial" panose="020B0604020202020204" pitchFamily="34" charset="0"/>
              <a:buChar char="•"/>
            </a:pPr>
            <a:endParaRPr lang="en-US" sz="1000" b="1" dirty="0">
              <a:latin typeface="Times" panose="02020603060405020304" pitchFamily="18" charset="0"/>
            </a:endParaRPr>
          </a:p>
          <a:p>
            <a:pPr marL="342900" indent="-342900">
              <a:buFont typeface="Arial" panose="020B0604020202020204" pitchFamily="34" charset="0"/>
              <a:buChar char="•"/>
            </a:pPr>
            <a:r>
              <a:rPr lang="en-US" sz="2000" b="1" dirty="0">
                <a:latin typeface="Times" panose="02020603060405020304" pitchFamily="18" charset="0"/>
              </a:rPr>
              <a:t>Individual patient monitoring and prompting require a considerable amount of time and attention, severely limiting the caregiver’s ability to perform other tasks or deal with multiple patients in a nursing home. </a:t>
            </a:r>
          </a:p>
          <a:p>
            <a:pPr marL="342900" indent="-342900">
              <a:buFont typeface="Arial" panose="020B0604020202020204" pitchFamily="34" charset="0"/>
              <a:buChar char="•"/>
            </a:pPr>
            <a:endParaRPr lang="en-US" sz="1000" b="1" dirty="0">
              <a:latin typeface="Times" panose="02020603060405020304" pitchFamily="18" charset="0"/>
            </a:endParaRPr>
          </a:p>
          <a:p>
            <a:pPr marL="342900" indent="-342900">
              <a:buFont typeface="Arial" panose="020B0604020202020204" pitchFamily="34" charset="0"/>
              <a:buChar char="•"/>
            </a:pPr>
            <a:r>
              <a:rPr lang="en-US" sz="2000" b="1" dirty="0">
                <a:latin typeface="Times" panose="02020603060405020304" pitchFamily="18" charset="0"/>
              </a:rPr>
              <a:t>The cognitive impairment found in persons with </a:t>
            </a:r>
            <a:r>
              <a:rPr lang="en-US" sz="2000" b="1" dirty="0" smtClean="0">
                <a:latin typeface="Times" panose="02020603060405020304" pitchFamily="18" charset="0"/>
              </a:rPr>
              <a:t>Dementia </a:t>
            </a:r>
            <a:r>
              <a:rPr lang="en-US" sz="2000" b="1" dirty="0">
                <a:latin typeface="Times" panose="02020603060405020304" pitchFamily="18" charset="0"/>
              </a:rPr>
              <a:t>often prevents the older adult from accepting help with feeding from caregivers.</a:t>
            </a:r>
          </a:p>
          <a:p>
            <a:pPr marL="342900" indent="-342900">
              <a:buFont typeface="Arial" panose="020B0604020202020204" pitchFamily="34" charset="0"/>
              <a:buChar char="•"/>
            </a:pPr>
            <a:endParaRPr lang="en-US" sz="1000" b="1" dirty="0">
              <a:latin typeface="Times" panose="02020603060405020304" pitchFamily="18" charset="0"/>
            </a:endParaRPr>
          </a:p>
          <a:p>
            <a:pPr marL="342900" indent="-342900">
              <a:buFont typeface="Arial" panose="020B0604020202020204" pitchFamily="34" charset="0"/>
              <a:buChar char="•"/>
            </a:pPr>
            <a:r>
              <a:rPr lang="en-US" sz="2000" b="1" dirty="0">
                <a:latin typeface="Times" panose="02020603060405020304" pitchFamily="18" charset="0"/>
              </a:rPr>
              <a:t>Similarly, for patients who live at home, this device will ease the burden on their loved ones since they have to go to work and live their daily lives without worrying if their elder has eaten the food they placed in front of them.</a:t>
            </a:r>
          </a:p>
        </p:txBody>
      </p:sp>
    </p:spTree>
    <p:extLst>
      <p:ext uri="{BB962C8B-B14F-4D97-AF65-F5344CB8AC3E}">
        <p14:creationId xmlns:p14="http://schemas.microsoft.com/office/powerpoint/2010/main" val="4104278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6700" b="1" i="1" dirty="0" smtClean="0">
                <a:latin typeface="Baskerville Old Face" pitchFamily="18" charset="0"/>
                <a:cs typeface="Andalus" pitchFamily="18" charset="-78"/>
              </a:rPr>
              <a:t>Objectives</a:t>
            </a:r>
            <a:r>
              <a:rPr lang="en-US" b="1" i="1" dirty="0" smtClean="0">
                <a:latin typeface="Baskerville Old Face" pitchFamily="18" charset="0"/>
                <a:cs typeface="Andalus" pitchFamily="18" charset="-78"/>
              </a:rPr>
              <a:t> </a:t>
            </a:r>
            <a:br>
              <a:rPr lang="en-US" b="1" i="1" dirty="0" smtClean="0">
                <a:latin typeface="Baskerville Old Face" pitchFamily="18" charset="0"/>
                <a:cs typeface="Andalus" pitchFamily="18" charset="-78"/>
              </a:rPr>
            </a:br>
            <a:endParaRPr lang="en-US" dirty="0"/>
          </a:p>
        </p:txBody>
      </p:sp>
      <p:sp>
        <p:nvSpPr>
          <p:cNvPr id="3" name="Rectangle 2"/>
          <p:cNvSpPr/>
          <p:nvPr/>
        </p:nvSpPr>
        <p:spPr>
          <a:xfrm>
            <a:off x="304800" y="2078772"/>
            <a:ext cx="8686800" cy="347787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sz="2000" b="1" dirty="0" smtClean="0">
                <a:solidFill>
                  <a:schemeClr val="tx1"/>
                </a:solidFill>
              </a:rPr>
              <a:t>We </a:t>
            </a:r>
            <a:r>
              <a:rPr lang="en-US" sz="2000" b="1" dirty="0">
                <a:solidFill>
                  <a:schemeClr val="tx1"/>
                </a:solidFill>
              </a:rPr>
              <a:t>are </a:t>
            </a:r>
            <a:r>
              <a:rPr lang="en-US" sz="2000" b="1" dirty="0" smtClean="0">
                <a:solidFill>
                  <a:schemeClr val="tx1"/>
                </a:solidFill>
              </a:rPr>
              <a:t>proposing to develop </a:t>
            </a:r>
            <a:r>
              <a:rPr lang="en-US" sz="2000" b="1" dirty="0">
                <a:solidFill>
                  <a:schemeClr val="tx1"/>
                </a:solidFill>
              </a:rPr>
              <a:t>a system that will use various sensors to monitor a patient, to determine if and when food is eaten, </a:t>
            </a:r>
            <a:r>
              <a:rPr lang="en-US" sz="2000" b="1" dirty="0" smtClean="0">
                <a:solidFill>
                  <a:schemeClr val="tx1"/>
                </a:solidFill>
              </a:rPr>
              <a:t>and </a:t>
            </a:r>
            <a:r>
              <a:rPr lang="en-US" sz="2000" b="1" dirty="0">
                <a:solidFill>
                  <a:schemeClr val="tx1"/>
                </a:solidFill>
              </a:rPr>
              <a:t>swallowed, and when </a:t>
            </a:r>
            <a:r>
              <a:rPr lang="en-US" sz="2000" b="1" dirty="0" smtClean="0">
                <a:solidFill>
                  <a:schemeClr val="tx1"/>
                </a:solidFill>
              </a:rPr>
              <a:t>it is necessary </a:t>
            </a:r>
            <a:r>
              <a:rPr lang="en-US" sz="2000" b="1" dirty="0">
                <a:solidFill>
                  <a:schemeClr val="tx1"/>
                </a:solidFill>
              </a:rPr>
              <a:t>to provide both audio and video </a:t>
            </a:r>
            <a:r>
              <a:rPr lang="en-US" sz="2000" b="1" dirty="0" smtClean="0">
                <a:solidFill>
                  <a:schemeClr val="tx1"/>
                </a:solidFill>
              </a:rPr>
              <a:t>prompting.  In addition,  coaching </a:t>
            </a:r>
            <a:r>
              <a:rPr lang="en-US" sz="2000" b="1" dirty="0">
                <a:solidFill>
                  <a:schemeClr val="tx1"/>
                </a:solidFill>
              </a:rPr>
              <a:t>to guide the </a:t>
            </a:r>
            <a:r>
              <a:rPr lang="en-US" sz="2000" b="1" dirty="0" smtClean="0">
                <a:solidFill>
                  <a:schemeClr val="tx1"/>
                </a:solidFill>
              </a:rPr>
              <a:t>patient </a:t>
            </a:r>
            <a:r>
              <a:rPr lang="en-US" sz="2000" b="1" dirty="0">
                <a:solidFill>
                  <a:schemeClr val="tx1"/>
                </a:solidFill>
              </a:rPr>
              <a:t>to </a:t>
            </a:r>
            <a:r>
              <a:rPr lang="en-US" sz="2000" b="1" dirty="0" smtClean="0">
                <a:solidFill>
                  <a:schemeClr val="tx1"/>
                </a:solidFill>
              </a:rPr>
              <a:t>continue or </a:t>
            </a:r>
            <a:r>
              <a:rPr lang="en-US" sz="2000" b="1" dirty="0">
                <a:solidFill>
                  <a:schemeClr val="tx1"/>
                </a:solidFill>
              </a:rPr>
              <a:t>even to </a:t>
            </a:r>
            <a:r>
              <a:rPr lang="en-US" sz="2000" b="1" dirty="0" smtClean="0">
                <a:solidFill>
                  <a:schemeClr val="tx1"/>
                </a:solidFill>
              </a:rPr>
              <a:t>start </a:t>
            </a:r>
            <a:r>
              <a:rPr lang="en-US" sz="2000" b="1" dirty="0" smtClean="0"/>
              <a:t>eating as needed. </a:t>
            </a:r>
            <a:r>
              <a:rPr lang="en-US" sz="2000" b="1" dirty="0">
                <a:solidFill>
                  <a:srgbClr val="C00000"/>
                </a:solidFill>
              </a:rPr>
              <a:t>Currently there is no such device or technology that addresses this need while the need for it is growing rapidly. </a:t>
            </a:r>
          </a:p>
          <a:p>
            <a:endParaRPr lang="en-US" sz="2000" dirty="0" smtClean="0"/>
          </a:p>
          <a:p>
            <a:pPr marL="285750" indent="-285750">
              <a:buFont typeface="Arial" panose="020B0604020202020204" pitchFamily="34" charset="0"/>
              <a:buChar char="•"/>
            </a:pPr>
            <a:r>
              <a:rPr lang="en-US" sz="2000" b="1" dirty="0"/>
              <a:t>This system can also be used for people with other eating disorders such as obese people who need to watch their food intake. Such a system can be a private monitor to remind them of things such as eating slowly or to stop based on ongoing events. </a:t>
            </a:r>
          </a:p>
        </p:txBody>
      </p:sp>
    </p:spTree>
    <p:extLst>
      <p:ext uri="{BB962C8B-B14F-4D97-AF65-F5344CB8AC3E}">
        <p14:creationId xmlns:p14="http://schemas.microsoft.com/office/powerpoint/2010/main" val="1397992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3467100" y="1828800"/>
            <a:ext cx="5610225" cy="4456331"/>
          </a:xfrm>
          <a:prstGeom prst="rect">
            <a:avLst/>
          </a:prstGeom>
        </p:spPr>
      </p:pic>
      <p:sp>
        <p:nvSpPr>
          <p:cNvPr id="2" name="Rectangle 1"/>
          <p:cNvSpPr/>
          <p:nvPr/>
        </p:nvSpPr>
        <p:spPr>
          <a:xfrm>
            <a:off x="1256798" y="4916"/>
            <a:ext cx="6439401" cy="1077218"/>
          </a:xfrm>
          <a:prstGeom prst="rect">
            <a:avLst/>
          </a:prstGeom>
        </p:spPr>
        <p:txBody>
          <a:bodyPr wrap="square">
            <a:spAutoFit/>
          </a:bodyPr>
          <a:lstStyle/>
          <a:p>
            <a:pPr lvl="0" algn="ctr"/>
            <a:r>
              <a:rPr lang="en-US" sz="3200" b="1" i="1" dirty="0" smtClean="0">
                <a:latin typeface="Baskerville Old Face" pitchFamily="18" charset="0"/>
                <a:cs typeface="Andalus" pitchFamily="18" charset="-78"/>
              </a:rPr>
              <a:t>Scope of work, Duration, and</a:t>
            </a:r>
          </a:p>
          <a:p>
            <a:pPr lvl="0" algn="ctr"/>
            <a:r>
              <a:rPr lang="en-US" sz="3200" b="1" i="1" dirty="0" smtClean="0">
                <a:latin typeface="Baskerville Old Face" pitchFamily="18" charset="0"/>
                <a:cs typeface="Andalus" pitchFamily="18" charset="-78"/>
              </a:rPr>
              <a:t>Estimated Budget</a:t>
            </a:r>
            <a:endParaRPr lang="en-US" sz="3200" b="1" i="1" dirty="0">
              <a:latin typeface="Baskerville Old Face" pitchFamily="18" charset="0"/>
              <a:cs typeface="Andalus" pitchFamily="18" charset="-78"/>
            </a:endParaRPr>
          </a:p>
        </p:txBody>
      </p:sp>
      <p:sp>
        <p:nvSpPr>
          <p:cNvPr id="3" name="TextBox 2"/>
          <p:cNvSpPr txBox="1"/>
          <p:nvPr/>
        </p:nvSpPr>
        <p:spPr>
          <a:xfrm>
            <a:off x="762000" y="2325469"/>
            <a:ext cx="3200400" cy="830997"/>
          </a:xfrm>
          <a:prstGeom prst="rect">
            <a:avLst/>
          </a:prstGeom>
          <a:noFill/>
        </p:spPr>
        <p:txBody>
          <a:bodyPr wrap="square" rtlCol="0">
            <a:spAutoFit/>
          </a:bodyPr>
          <a:lstStyle/>
          <a:p>
            <a:pPr lvl="0"/>
            <a:r>
              <a:rPr lang="en-US" sz="2400" b="1" i="1" dirty="0" smtClean="0">
                <a:cs typeface="Andalus" pitchFamily="18" charset="-78"/>
              </a:rPr>
              <a:t>Scope of work:</a:t>
            </a:r>
          </a:p>
          <a:p>
            <a:endParaRPr lang="en-US" sz="2400" dirty="0"/>
          </a:p>
        </p:txBody>
      </p:sp>
      <p:sp>
        <p:nvSpPr>
          <p:cNvPr id="4" name="TextBox 3"/>
          <p:cNvSpPr txBox="1"/>
          <p:nvPr/>
        </p:nvSpPr>
        <p:spPr>
          <a:xfrm>
            <a:off x="736979" y="5753292"/>
            <a:ext cx="5562600" cy="369332"/>
          </a:xfrm>
          <a:prstGeom prst="rect">
            <a:avLst/>
          </a:prstGeom>
          <a:noFill/>
        </p:spPr>
        <p:txBody>
          <a:bodyPr wrap="square" rtlCol="0">
            <a:spAutoFit/>
          </a:bodyPr>
          <a:lstStyle/>
          <a:p>
            <a:pPr lvl="0"/>
            <a:r>
              <a:rPr lang="en-US" b="1" i="1" dirty="0" smtClean="0">
                <a:cs typeface="Andalus" pitchFamily="18" charset="-78"/>
              </a:rPr>
              <a:t>Duration:  2 years</a:t>
            </a:r>
          </a:p>
        </p:txBody>
      </p:sp>
      <p:sp>
        <p:nvSpPr>
          <p:cNvPr id="7" name="TextBox 6"/>
          <p:cNvSpPr txBox="1"/>
          <p:nvPr/>
        </p:nvSpPr>
        <p:spPr>
          <a:xfrm>
            <a:off x="685800" y="6107668"/>
            <a:ext cx="4724400" cy="369332"/>
          </a:xfrm>
          <a:prstGeom prst="rect">
            <a:avLst/>
          </a:prstGeom>
          <a:noFill/>
        </p:spPr>
        <p:txBody>
          <a:bodyPr wrap="square" rtlCol="0">
            <a:spAutoFit/>
          </a:bodyPr>
          <a:lstStyle/>
          <a:p>
            <a:pPr lvl="0"/>
            <a:r>
              <a:rPr lang="en-US" b="1" i="1" dirty="0" smtClean="0">
                <a:cs typeface="Andalus" pitchFamily="18" charset="-78"/>
              </a:rPr>
              <a:t>Estimated Budget</a:t>
            </a:r>
            <a:r>
              <a:rPr lang="en-US" dirty="0"/>
              <a:t> </a:t>
            </a:r>
            <a:r>
              <a:rPr lang="en-US" dirty="0" smtClean="0"/>
              <a:t>: </a:t>
            </a:r>
            <a:r>
              <a:rPr lang="en-US" b="1" i="1" dirty="0" smtClean="0"/>
              <a:t>100k JD</a:t>
            </a:r>
            <a:endParaRPr lang="en-US" b="1" i="1" dirty="0" smtClean="0">
              <a:cs typeface="Andalus" pitchFamily="18" charset="-78"/>
            </a:endParaRPr>
          </a:p>
        </p:txBody>
      </p:sp>
      <p:sp>
        <p:nvSpPr>
          <p:cNvPr id="5" name="Rectangle 4"/>
          <p:cNvSpPr/>
          <p:nvPr/>
        </p:nvSpPr>
        <p:spPr>
          <a:xfrm>
            <a:off x="1100725" y="2387025"/>
            <a:ext cx="7924800" cy="584775"/>
          </a:xfrm>
          <a:prstGeom prst="rect">
            <a:avLst/>
          </a:prstGeom>
        </p:spPr>
        <p:txBody>
          <a:bodyPr wrap="square">
            <a:spAutoFit/>
          </a:bodyPr>
          <a:lstStyle/>
          <a:p>
            <a:r>
              <a:rPr lang="ar-JO" sz="1600" dirty="0"/>
              <a:t> </a:t>
            </a:r>
            <a:endParaRPr lang="en-US" sz="1600" dirty="0" smtClean="0"/>
          </a:p>
          <a:p>
            <a:endParaRPr lang="en-US" sz="1600" dirty="0"/>
          </a:p>
        </p:txBody>
      </p:sp>
      <p:sp>
        <p:nvSpPr>
          <p:cNvPr id="6" name="Rectangle 5"/>
          <p:cNvSpPr/>
          <p:nvPr/>
        </p:nvSpPr>
        <p:spPr>
          <a:xfrm>
            <a:off x="304800" y="2732544"/>
            <a:ext cx="3162300" cy="3046988"/>
          </a:xfrm>
          <a:prstGeom prst="rect">
            <a:avLst/>
          </a:prstGeom>
        </p:spPr>
        <p:txBody>
          <a:bodyPr wrap="square">
            <a:spAutoFit/>
          </a:bodyPr>
          <a:lstStyle/>
          <a:p>
            <a:r>
              <a:rPr lang="en-US" sz="2400" b="1" dirty="0" smtClean="0">
                <a:solidFill>
                  <a:schemeClr val="tx2">
                    <a:lumMod val="75000"/>
                  </a:schemeClr>
                </a:solidFill>
              </a:rPr>
              <a:t>This work aims to develop a prototype of biomedical </a:t>
            </a:r>
            <a:r>
              <a:rPr lang="en-US" sz="2400" b="1" dirty="0">
                <a:solidFill>
                  <a:schemeClr val="tx2">
                    <a:lumMod val="75000"/>
                  </a:schemeClr>
                </a:solidFill>
              </a:rPr>
              <a:t>e</a:t>
            </a:r>
            <a:r>
              <a:rPr lang="en-US" sz="2400" b="1" dirty="0" smtClean="0">
                <a:solidFill>
                  <a:schemeClr val="tx2">
                    <a:lumMod val="75000"/>
                  </a:schemeClr>
                </a:solidFill>
              </a:rPr>
              <a:t>ngineering device to monitor, prompt, and alert the activity of Alzheimer’s patients (particularly eating). </a:t>
            </a:r>
            <a:endParaRPr lang="en-US" sz="2400" b="1" dirty="0">
              <a:solidFill>
                <a:schemeClr val="tx2">
                  <a:lumMod val="75000"/>
                </a:schemeClr>
              </a:solidFill>
            </a:endParaRPr>
          </a:p>
        </p:txBody>
      </p:sp>
      <p:pic>
        <p:nvPicPr>
          <p:cNvPr id="2050" name="Picture 2" descr="http://www.clipartlord.com/wp-content/uploads/2014/02/mobile-phone3.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298729">
            <a:off x="6143287" y="6037617"/>
            <a:ext cx="454514" cy="605505"/>
          </a:xfrm>
          <a:prstGeom prst="rect">
            <a:avLst/>
          </a:prstGeom>
          <a:noFill/>
          <a:ln>
            <a:solidFill>
              <a:schemeClr val="accent5">
                <a:lumMod val="60000"/>
                <a:lumOff val="40000"/>
              </a:schemeClr>
            </a:solidFill>
            <a:prstDash val="sysDash"/>
          </a:ln>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383049" y="1905000"/>
            <a:ext cx="640496" cy="276999"/>
          </a:xfrm>
          <a:prstGeom prst="rect">
            <a:avLst/>
          </a:prstGeom>
          <a:noFill/>
        </p:spPr>
        <p:txBody>
          <a:bodyPr wrap="none" rtlCol="0">
            <a:spAutoFit/>
          </a:bodyPr>
          <a:lstStyle/>
          <a:p>
            <a:r>
              <a:rPr lang="en-US" sz="1200" b="1" dirty="0" smtClean="0"/>
              <a:t>Patient</a:t>
            </a:r>
            <a:endParaRPr lang="en-US" sz="1200" b="1" dirty="0"/>
          </a:p>
        </p:txBody>
      </p:sp>
    </p:spTree>
    <p:extLst>
      <p:ext uri="{BB962C8B-B14F-4D97-AF65-F5344CB8AC3E}">
        <p14:creationId xmlns:p14="http://schemas.microsoft.com/office/powerpoint/2010/main" val="1121042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lvl="0"/>
            <a:r>
              <a:rPr lang="en-US" sz="3200" b="1" i="1" dirty="0" smtClean="0">
                <a:latin typeface="Baskerville Old Face" pitchFamily="18" charset="0"/>
                <a:cs typeface="Andalus" pitchFamily="18" charset="-78"/>
              </a:rPr>
              <a:t>Methodology of Implementation</a:t>
            </a:r>
            <a:endParaRPr lang="en-US" sz="3200" dirty="0"/>
          </a:p>
        </p:txBody>
      </p:sp>
      <p:sp>
        <p:nvSpPr>
          <p:cNvPr id="6" name="Rectangle 5"/>
          <p:cNvSpPr/>
          <p:nvPr/>
        </p:nvSpPr>
        <p:spPr>
          <a:xfrm>
            <a:off x="304800" y="2534483"/>
            <a:ext cx="8534400" cy="4247317"/>
          </a:xfrm>
          <a:prstGeom prst="rect">
            <a:avLst/>
          </a:prstGeom>
        </p:spPr>
        <p:txBody>
          <a:bodyPr wrap="square">
            <a:spAutoFit/>
          </a:bodyPr>
          <a:lstStyle/>
          <a:p>
            <a:endParaRPr lang="en-US" b="1" dirty="0"/>
          </a:p>
          <a:p>
            <a:r>
              <a:rPr lang="en-US" b="1" dirty="0" smtClean="0"/>
              <a:t>1) Data Acquisition Phase: </a:t>
            </a:r>
          </a:p>
          <a:p>
            <a:pPr marL="742950" lvl="1" indent="-285750">
              <a:buFont typeface="Wingdings" panose="05000000000000000000" pitchFamily="2" charset="2"/>
              <a:buChar char="ü"/>
            </a:pPr>
            <a:r>
              <a:rPr lang="en-US" b="1" dirty="0" smtClean="0"/>
              <a:t>Captured </a:t>
            </a:r>
            <a:r>
              <a:rPr lang="en-US" b="1" dirty="0"/>
              <a:t>videos </a:t>
            </a:r>
            <a:r>
              <a:rPr lang="en-US" b="1" dirty="0" smtClean="0"/>
              <a:t>will </a:t>
            </a:r>
            <a:r>
              <a:rPr lang="en-US" b="1" dirty="0"/>
              <a:t>be </a:t>
            </a:r>
            <a:r>
              <a:rPr lang="en-US" b="1" dirty="0" smtClean="0"/>
              <a:t>transmitted </a:t>
            </a:r>
            <a:r>
              <a:rPr lang="en-US" b="1" dirty="0"/>
              <a:t>to </a:t>
            </a:r>
            <a:r>
              <a:rPr lang="en-US" b="1" dirty="0" smtClean="0"/>
              <a:t>a microcontroller, and using written code, we will extract the features and clues on the activity of the patients.  </a:t>
            </a:r>
            <a:endParaRPr lang="en-US" b="1" dirty="0"/>
          </a:p>
          <a:p>
            <a:pPr marL="742950" lvl="1" indent="-285750">
              <a:buFont typeface="Wingdings" panose="05000000000000000000" pitchFamily="2" charset="2"/>
              <a:buChar char="ü"/>
            </a:pPr>
            <a:r>
              <a:rPr lang="en-US" b="1" dirty="0" smtClean="0"/>
              <a:t>The algorithms will allow for tracking such activities and extracting those aimed for features such as:</a:t>
            </a:r>
          </a:p>
          <a:p>
            <a:pPr marL="1200150" lvl="2" indent="-285750">
              <a:buFont typeface="Wingdings" panose="05000000000000000000" pitchFamily="2" charset="2"/>
              <a:buChar char="q"/>
            </a:pPr>
            <a:r>
              <a:rPr lang="en-US" b="1" dirty="0" smtClean="0"/>
              <a:t> the hand </a:t>
            </a:r>
            <a:r>
              <a:rPr lang="en-US" b="1" dirty="0"/>
              <a:t>movement between the tray and </a:t>
            </a:r>
            <a:r>
              <a:rPr lang="en-US" b="1" dirty="0" smtClean="0"/>
              <a:t>mouth, </a:t>
            </a:r>
          </a:p>
          <a:p>
            <a:pPr marL="1200150" lvl="2" indent="-285750">
              <a:buFont typeface="Wingdings" panose="05000000000000000000" pitchFamily="2" charset="2"/>
              <a:buChar char="q"/>
            </a:pPr>
            <a:r>
              <a:rPr lang="en-US" b="1" dirty="0" smtClean="0"/>
              <a:t>food consumption on the serving tray,  and </a:t>
            </a:r>
          </a:p>
          <a:p>
            <a:pPr marL="1200150" lvl="2" indent="-285750">
              <a:buFont typeface="Wingdings" panose="05000000000000000000" pitchFamily="2" charset="2"/>
              <a:buChar char="q"/>
            </a:pPr>
            <a:r>
              <a:rPr lang="en-US" b="1" dirty="0" smtClean="0"/>
              <a:t>mouth movement </a:t>
            </a:r>
            <a:r>
              <a:rPr lang="en-US" b="1" dirty="0"/>
              <a:t>cues </a:t>
            </a:r>
            <a:r>
              <a:rPr lang="en-US" b="1" dirty="0" smtClean="0"/>
              <a:t>extracted </a:t>
            </a:r>
            <a:r>
              <a:rPr lang="en-US" b="1" dirty="0"/>
              <a:t>from jaw movement while eating. </a:t>
            </a:r>
            <a:endParaRPr lang="en-US" b="1" dirty="0" smtClean="0"/>
          </a:p>
          <a:p>
            <a:pPr marL="742950" lvl="1" indent="-285750">
              <a:buFont typeface="Wingdings" panose="05000000000000000000" pitchFamily="2" charset="2"/>
              <a:buChar char="ü"/>
            </a:pPr>
            <a:r>
              <a:rPr lang="en-US" b="1" dirty="0" smtClean="0"/>
              <a:t>Chewing sound will also be utilized in this system using a sound sensor. </a:t>
            </a:r>
            <a:endParaRPr lang="en-US" b="1" dirty="0"/>
          </a:p>
          <a:p>
            <a:pPr lvl="0"/>
            <a:endParaRPr lang="en-US" b="1" dirty="0"/>
          </a:p>
          <a:p>
            <a:r>
              <a:rPr lang="en-US" b="1" dirty="0" smtClean="0"/>
              <a:t>2) Data Processing Phase:</a:t>
            </a:r>
          </a:p>
          <a:p>
            <a:r>
              <a:rPr lang="en-US" b="1" dirty="0"/>
              <a:t>	</a:t>
            </a:r>
            <a:r>
              <a:rPr lang="en-US" b="1" dirty="0" smtClean="0"/>
              <a:t>Using several image processing techniques including preprocessing, filtering, feature extraction, feature matching among video frames, and machine learning techniques.</a:t>
            </a:r>
          </a:p>
        </p:txBody>
      </p:sp>
      <p:sp>
        <p:nvSpPr>
          <p:cNvPr id="7" name="Rectangle 6"/>
          <p:cNvSpPr/>
          <p:nvPr/>
        </p:nvSpPr>
        <p:spPr>
          <a:xfrm>
            <a:off x="1447800" y="1524000"/>
            <a:ext cx="685800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b="1" dirty="0">
                <a:solidFill>
                  <a:srgbClr val="0070C0"/>
                </a:solidFill>
              </a:rPr>
              <a:t>The system will be composed </a:t>
            </a:r>
            <a:r>
              <a:rPr lang="en-US" sz="2400" b="1" dirty="0" smtClean="0">
                <a:solidFill>
                  <a:srgbClr val="0070C0"/>
                </a:solidFill>
              </a:rPr>
              <a:t>of </a:t>
            </a:r>
            <a:r>
              <a:rPr lang="en-US" sz="2400" b="1" dirty="0">
                <a:solidFill>
                  <a:srgbClr val="0070C0"/>
                </a:solidFill>
              </a:rPr>
              <a:t>multiple sensors and </a:t>
            </a:r>
            <a:r>
              <a:rPr lang="en-US" sz="2400" b="1" dirty="0" smtClean="0">
                <a:solidFill>
                  <a:srgbClr val="0070C0"/>
                </a:solidFill>
              </a:rPr>
              <a:t>software </a:t>
            </a:r>
            <a:r>
              <a:rPr lang="en-US" sz="2400" b="1" dirty="0">
                <a:solidFill>
                  <a:srgbClr val="0070C0"/>
                </a:solidFill>
              </a:rPr>
              <a:t>modules to be infused in one embedded system as follows: </a:t>
            </a:r>
          </a:p>
        </p:txBody>
      </p:sp>
    </p:spTree>
    <p:extLst>
      <p:ext uri="{BB962C8B-B14F-4D97-AF65-F5344CB8AC3E}">
        <p14:creationId xmlns:p14="http://schemas.microsoft.com/office/powerpoint/2010/main" val="2288280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2514600" y="1581150"/>
            <a:ext cx="6629400" cy="4876800"/>
          </a:xfrm>
          <a:prstGeom prst="rect">
            <a:avLst/>
          </a:prstGeom>
        </p:spPr>
      </p:pic>
      <p:sp>
        <p:nvSpPr>
          <p:cNvPr id="5" name="Title 1"/>
          <p:cNvSpPr>
            <a:spLocks noGrp="1"/>
          </p:cNvSpPr>
          <p:nvPr>
            <p:ph type="title"/>
          </p:nvPr>
        </p:nvSpPr>
        <p:spPr>
          <a:xfrm>
            <a:off x="457200" y="0"/>
            <a:ext cx="8229600" cy="1143000"/>
          </a:xfrm>
        </p:spPr>
        <p:txBody>
          <a:bodyPr>
            <a:normAutofit/>
          </a:bodyPr>
          <a:lstStyle/>
          <a:p>
            <a:pPr lvl="0"/>
            <a:r>
              <a:rPr lang="en-US" sz="3200" b="1" i="1" dirty="0" smtClean="0">
                <a:latin typeface="Baskerville Old Face" pitchFamily="18" charset="0"/>
                <a:cs typeface="Andalus" pitchFamily="18" charset="-78"/>
              </a:rPr>
              <a:t>Methodology of Implementation</a:t>
            </a:r>
            <a:endParaRPr lang="en-US" sz="3200" dirty="0"/>
          </a:p>
        </p:txBody>
      </p:sp>
      <p:sp>
        <p:nvSpPr>
          <p:cNvPr id="6" name="TextBox 5"/>
          <p:cNvSpPr txBox="1"/>
          <p:nvPr/>
        </p:nvSpPr>
        <p:spPr>
          <a:xfrm>
            <a:off x="6002048" y="1752600"/>
            <a:ext cx="640496" cy="276999"/>
          </a:xfrm>
          <a:prstGeom prst="rect">
            <a:avLst/>
          </a:prstGeom>
          <a:noFill/>
        </p:spPr>
        <p:txBody>
          <a:bodyPr wrap="none" rtlCol="0">
            <a:spAutoFit/>
          </a:bodyPr>
          <a:lstStyle/>
          <a:p>
            <a:r>
              <a:rPr lang="en-US" sz="1200" b="1" dirty="0" smtClean="0"/>
              <a:t>Patient</a:t>
            </a:r>
            <a:endParaRPr lang="en-US" sz="1200" b="1" dirty="0"/>
          </a:p>
        </p:txBody>
      </p:sp>
      <p:sp>
        <p:nvSpPr>
          <p:cNvPr id="8" name="Rectangle 7"/>
          <p:cNvSpPr/>
          <p:nvPr/>
        </p:nvSpPr>
        <p:spPr>
          <a:xfrm>
            <a:off x="76200" y="3072348"/>
            <a:ext cx="2286000" cy="378565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sz="2000" b="1" dirty="0" smtClean="0"/>
              <a:t>4) The system can be also easily modified to communicate with earpiece or mobile texting for individuals with eating disorder suffering from obesity or other food related disorder.   </a:t>
            </a:r>
            <a:endParaRPr lang="en-US" sz="2000" b="1" dirty="0"/>
          </a:p>
        </p:txBody>
      </p:sp>
      <p:sp>
        <p:nvSpPr>
          <p:cNvPr id="9" name="Rectangle 8"/>
          <p:cNvSpPr/>
          <p:nvPr/>
        </p:nvSpPr>
        <p:spPr>
          <a:xfrm>
            <a:off x="2116377" y="1044476"/>
            <a:ext cx="3217623" cy="2308324"/>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b="1" dirty="0">
                <a:solidFill>
                  <a:srgbClr val="002060"/>
                </a:solidFill>
              </a:rPr>
              <a:t>3) </a:t>
            </a:r>
            <a:r>
              <a:rPr lang="en-US" sz="2400" b="1" dirty="0" smtClean="0">
                <a:solidFill>
                  <a:srgbClr val="002060"/>
                </a:solidFill>
              </a:rPr>
              <a:t>Outcomes </a:t>
            </a:r>
            <a:r>
              <a:rPr lang="en-US" sz="2400" b="1" dirty="0">
                <a:solidFill>
                  <a:srgbClr val="002060"/>
                </a:solidFill>
              </a:rPr>
              <a:t>will be wirelessly transmitted </a:t>
            </a:r>
            <a:r>
              <a:rPr lang="en-US" sz="2400" b="1" dirty="0" smtClean="0">
                <a:solidFill>
                  <a:srgbClr val="002060"/>
                </a:solidFill>
              </a:rPr>
              <a:t>using Wi-Fi </a:t>
            </a:r>
            <a:r>
              <a:rPr lang="en-US" sz="2400" b="1" dirty="0">
                <a:solidFill>
                  <a:srgbClr val="002060"/>
                </a:solidFill>
              </a:rPr>
              <a:t>network for charting and record keeping and/or </a:t>
            </a:r>
            <a:r>
              <a:rPr lang="en-US" sz="2400" b="1" dirty="0" smtClean="0">
                <a:solidFill>
                  <a:srgbClr val="002060"/>
                </a:solidFill>
              </a:rPr>
              <a:t>for alerting </a:t>
            </a:r>
            <a:r>
              <a:rPr lang="en-US" sz="2400" b="1" dirty="0">
                <a:solidFill>
                  <a:srgbClr val="002060"/>
                </a:solidFill>
              </a:rPr>
              <a:t>caregiver. </a:t>
            </a:r>
          </a:p>
        </p:txBody>
      </p:sp>
      <p:pic>
        <p:nvPicPr>
          <p:cNvPr id="10" name="Picture 2" descr="http://www.clipartlord.com/wp-content/uploads/2014/02/mobile-phone3.pn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298729">
            <a:off x="5896828" y="6289960"/>
            <a:ext cx="334661" cy="445837"/>
          </a:xfrm>
          <a:prstGeom prst="rect">
            <a:avLst/>
          </a:prstGeom>
          <a:noFill/>
          <a:ln>
            <a:solidFill>
              <a:schemeClr val="accent5">
                <a:lumMod val="60000"/>
                <a:lumOff val="40000"/>
              </a:schemeClr>
            </a:solidFill>
            <a:prstDash val="sysDash"/>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181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95600" y="152400"/>
            <a:ext cx="2989921" cy="584775"/>
          </a:xfrm>
          <a:prstGeom prst="rect">
            <a:avLst/>
          </a:prstGeom>
        </p:spPr>
        <p:txBody>
          <a:bodyPr wrap="none">
            <a:spAutoFit/>
          </a:bodyPr>
          <a:lstStyle/>
          <a:p>
            <a:r>
              <a:rPr lang="en-US" sz="3200" b="1" i="1" dirty="0" smtClean="0">
                <a:latin typeface="Baskerville Old Face" pitchFamily="18" charset="0"/>
                <a:cs typeface="Andalus" pitchFamily="18" charset="-78"/>
              </a:rPr>
              <a:t>Expected Output</a:t>
            </a:r>
            <a:endParaRPr lang="en-US" sz="3200" dirty="0"/>
          </a:p>
        </p:txBody>
      </p:sp>
      <p:sp>
        <p:nvSpPr>
          <p:cNvPr id="9" name="Rectangle 8"/>
          <p:cNvSpPr/>
          <p:nvPr/>
        </p:nvSpPr>
        <p:spPr>
          <a:xfrm>
            <a:off x="152400" y="2286000"/>
            <a:ext cx="8915400" cy="34163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indent="-457200">
              <a:buFont typeface="+mj-lt"/>
              <a:buAutoNum type="arabicPeriod"/>
            </a:pPr>
            <a:r>
              <a:rPr lang="en-US" sz="2400" b="1" dirty="0" smtClean="0"/>
              <a:t>An Alzheimer Nutrition System Prototype will </a:t>
            </a:r>
            <a:r>
              <a:rPr lang="en-US" sz="2400" b="1" dirty="0"/>
              <a:t>be developed. </a:t>
            </a:r>
            <a:endParaRPr lang="en-US" sz="2400" b="1" dirty="0" smtClean="0"/>
          </a:p>
          <a:p>
            <a:pPr marL="457200" indent="-457200">
              <a:buFont typeface="+mj-lt"/>
              <a:buAutoNum type="arabicPeriod"/>
            </a:pPr>
            <a:r>
              <a:rPr lang="en-US" sz="2400" b="1" dirty="0" smtClean="0"/>
              <a:t>Hardware </a:t>
            </a:r>
            <a:r>
              <a:rPr lang="en-US" sz="2400" b="1" dirty="0"/>
              <a:t>and software implementation using Digital Signal and Image Processing techniques will enable the device to </a:t>
            </a:r>
            <a:r>
              <a:rPr lang="en-US" sz="2400" b="1" dirty="0">
                <a:solidFill>
                  <a:schemeClr val="tx1"/>
                </a:solidFill>
              </a:rPr>
              <a:t>extract </a:t>
            </a:r>
            <a:r>
              <a:rPr lang="en-US" sz="2400" b="1" dirty="0"/>
              <a:t>required features from captured video (images and audio signals), and using a hybrid classification technique will be implemented.  </a:t>
            </a:r>
          </a:p>
          <a:p>
            <a:pPr marL="457200" indent="-457200">
              <a:buFont typeface="+mj-lt"/>
              <a:buAutoNum type="arabicPeriod"/>
            </a:pPr>
            <a:r>
              <a:rPr lang="en-US" sz="2400" b="1" dirty="0" smtClean="0">
                <a:solidFill>
                  <a:schemeClr val="tx1"/>
                </a:solidFill>
              </a:rPr>
              <a:t>Patent application will b</a:t>
            </a:r>
            <a:r>
              <a:rPr lang="en-US" sz="2400" b="1" dirty="0" smtClean="0"/>
              <a:t>e submitted. </a:t>
            </a:r>
          </a:p>
          <a:p>
            <a:pPr marL="457200" indent="-457200">
              <a:buFont typeface="+mj-lt"/>
              <a:buAutoNum type="arabicPeriod"/>
            </a:pPr>
            <a:r>
              <a:rPr lang="en-US" sz="2400" b="1" dirty="0" smtClean="0"/>
              <a:t>Work will also be </a:t>
            </a:r>
            <a:r>
              <a:rPr lang="en-US" sz="2400" b="1" dirty="0"/>
              <a:t>published with full acknowledgment to </a:t>
            </a:r>
            <a:r>
              <a:rPr lang="en-US" sz="2400" b="1" dirty="0" err="1"/>
              <a:t>JoSTA</a:t>
            </a:r>
            <a:r>
              <a:rPr lang="en-US" sz="2400" b="1" dirty="0"/>
              <a:t>.</a:t>
            </a:r>
          </a:p>
          <a:p>
            <a:pPr marL="457200" indent="-457200">
              <a:buFont typeface="+mj-lt"/>
              <a:buAutoNum type="arabicPeriod"/>
            </a:pPr>
            <a:r>
              <a:rPr lang="en-US" sz="2400" b="1" dirty="0" smtClean="0"/>
              <a:t>Other sponsors/investors will be sought. </a:t>
            </a:r>
            <a:endParaRPr lang="en-US" sz="2400" b="1" dirty="0"/>
          </a:p>
        </p:txBody>
      </p:sp>
    </p:spTree>
    <p:extLst>
      <p:ext uri="{BB962C8B-B14F-4D97-AF65-F5344CB8AC3E}">
        <p14:creationId xmlns:p14="http://schemas.microsoft.com/office/powerpoint/2010/main" val="1056796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2113</TotalTime>
  <Words>1270</Words>
  <Application>Microsoft Office PowerPoint</Application>
  <PresentationFormat>On-screen Show (4:3)</PresentationFormat>
  <Paragraphs>105</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Objectives  </vt:lpstr>
      <vt:lpstr>PowerPoint Presentation</vt:lpstr>
      <vt:lpstr>Methodology of Implementation</vt:lpstr>
      <vt:lpstr>Methodology of Implementation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shireen wahbeeh</dc:creator>
  <cp:lastModifiedBy>user</cp:lastModifiedBy>
  <cp:revision>70</cp:revision>
  <dcterms:created xsi:type="dcterms:W3CDTF">2015-06-03T08:04:08Z</dcterms:created>
  <dcterms:modified xsi:type="dcterms:W3CDTF">2015-07-05T08:45:57Z</dcterms:modified>
</cp:coreProperties>
</file>