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3" r:id="rId6"/>
    <p:sldId id="261" r:id="rId7"/>
    <p:sldId id="265" r:id="rId8"/>
    <p:sldId id="269" r:id="rId9"/>
    <p:sldId id="264" r:id="rId10"/>
    <p:sldId id="262" r:id="rId11"/>
    <p:sldId id="266" r:id="rId12"/>
    <p:sldId id="270" r:id="rId13"/>
    <p:sldId id="271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0D186-5AA0-FB43-984F-9ECCD7C5F007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C8728-F232-2145-8A33-EE4B3D316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439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3961D-5E86-EC4E-8363-355E9EED5F2E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665DF-FFF1-2249-BC9A-7F6AE962E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797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450A-85A8-6A4A-A7F8-1E5F9B57CB3F}" type="datetime1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Data Rate Wireless Communication Through Light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A3CD-AE23-45B4-AFBE-053D2E4AA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5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204F-1EF1-1145-BF53-657EA635145D}" type="datetime1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Data Rate Wireless Communication Through Light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A3CD-AE23-45B4-AFBE-053D2E4AA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3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9777-251C-F04C-92D1-1642CE4D46AA}" type="datetime1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Data Rate Wireless Communication Through Light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A3CD-AE23-45B4-AFBE-053D2E4AA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2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57F4-FA8A-C04D-B860-396A97377D2E}" type="datetime1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Data Rate Wireless Communication Through Light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A3CD-AE23-45B4-AFBE-053D2E4AA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0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CA2F-0894-4949-9BB6-17361CDD6820}" type="datetime1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Data Rate Wireless Communication Through Light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A3CD-AE23-45B4-AFBE-053D2E4AA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557B-C4DF-3740-A3C8-2C076E8D1891}" type="datetime1">
              <a:rPr lang="en-US" smtClean="0"/>
              <a:pPr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Data Rate Wireless Communication Through Light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A3CD-AE23-45B4-AFBE-053D2E4AA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9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D478-2DEC-1246-BEE7-823E1FC1295A}" type="datetime1">
              <a:rPr lang="en-US" smtClean="0"/>
              <a:pPr/>
              <a:t>7/13/2015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Data Rate Wireless Communication Through Light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A3CD-AE23-45B4-AFBE-053D2E4AA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4817-5749-1B4C-987D-FD724A4BBFA3}" type="datetime1">
              <a:rPr lang="en-US" smtClean="0"/>
              <a:pPr/>
              <a:t>7/13/2015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Data Rate Wireless Communication Through Light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A3CD-AE23-45B4-AFBE-053D2E4AA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5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8947-DDBC-B640-A243-4E1B7889551B}" type="datetime1">
              <a:rPr lang="en-US" smtClean="0"/>
              <a:pPr/>
              <a:t>7/13/2015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Data Rate Wireless Communication Through Light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A3CD-AE23-45B4-AFBE-053D2E4AA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8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65CE-B1EB-F744-B589-F1EB81FAFE86}" type="datetime1">
              <a:rPr lang="en-US" smtClean="0"/>
              <a:pPr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Data Rate Wireless Communication Through Light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A3CD-AE23-45B4-AFBE-053D2E4AA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5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F56E-9544-4745-976B-9EE82DD886EA}" type="datetime1">
              <a:rPr lang="en-US" smtClean="0"/>
              <a:pPr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Data Rate Wireless Communication Through Light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A3CD-AE23-45B4-AFBE-053D2E4AA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2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ACA6E-7979-9748-939D-17A60FCB8DE0}" type="datetime1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High Data Rate Wireless Communication Through Light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5A3CD-AE23-45B4-AFBE-053D2E4AA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3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5.bin"/><Relationship Id="rId3" Type="http://schemas.openxmlformats.org/officeDocument/2006/relationships/image" Target="../media/image10.png"/><Relationship Id="rId7" Type="http://schemas.openxmlformats.org/officeDocument/2006/relationships/image" Target="../media/image6.wmf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10" Type="http://schemas.openxmlformats.org/officeDocument/2006/relationships/image" Target="../media/image11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149" y="-50532"/>
            <a:ext cx="9296400" cy="6861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33149" y="1427946"/>
            <a:ext cx="6909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Baskerville Old Face" pitchFamily="18" charset="0"/>
                <a:cs typeface="Andalus" pitchFamily="18" charset="-78"/>
              </a:rPr>
              <a:t>Utilizing Science &amp; Technology </a:t>
            </a:r>
            <a:r>
              <a:rPr lang="en-US" sz="2800" b="1" i="1" dirty="0" smtClean="0">
                <a:latin typeface="Baskerville Old Face" pitchFamily="18" charset="0"/>
                <a:cs typeface="Andalus" pitchFamily="18" charset="-78"/>
              </a:rPr>
              <a:t>and </a:t>
            </a:r>
            <a:r>
              <a:rPr lang="en-US" sz="2800" b="1" i="1" dirty="0">
                <a:latin typeface="Baskerville Old Face" pitchFamily="18" charset="0"/>
                <a:cs typeface="Andalus" pitchFamily="18" charset="-78"/>
              </a:rPr>
              <a:t>Innovation for Development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32766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High Data Rate Wireless Communication System Through Light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133150" y="5180515"/>
            <a:ext cx="5467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Baskerville Old Face" pitchFamily="18" charset="0"/>
                <a:cs typeface="Andalus" pitchFamily="18" charset="-78"/>
              </a:rPr>
              <a:t>Marriott Hotel- </a:t>
            </a:r>
            <a:r>
              <a:rPr lang="en-US" sz="2000" b="1" i="1" dirty="0" smtClean="0">
                <a:latin typeface="Baskerville Old Face" pitchFamily="18" charset="0"/>
                <a:cs typeface="Andalus" pitchFamily="18" charset="-78"/>
              </a:rPr>
              <a:t>Amman, </a:t>
            </a:r>
            <a:r>
              <a:rPr lang="en-US" sz="2000" b="1" i="1" smtClean="0">
                <a:latin typeface="Baskerville Old Face" pitchFamily="18" charset="0"/>
                <a:cs typeface="Andalus" pitchFamily="18" charset="-78"/>
              </a:rPr>
              <a:t>August </a:t>
            </a:r>
            <a:r>
              <a:rPr lang="en-US" sz="2000" b="1" i="1" smtClean="0">
                <a:latin typeface="Baskerville Old Face" pitchFamily="18" charset="0"/>
                <a:cs typeface="Andalus" pitchFamily="18" charset="-78"/>
              </a:rPr>
              <a:t>12th</a:t>
            </a:r>
            <a:r>
              <a:rPr lang="en-US" sz="2000" b="1" i="1" dirty="0" smtClean="0">
                <a:latin typeface="Baskerville Old Face" pitchFamily="18" charset="0"/>
                <a:cs typeface="Andalus" pitchFamily="18" charset="-78"/>
              </a:rPr>
              <a:t>,  </a:t>
            </a:r>
            <a:r>
              <a:rPr lang="en-US" sz="2000" b="1" i="1" dirty="0">
                <a:latin typeface="Baskerville Old Face" pitchFamily="18" charset="0"/>
                <a:cs typeface="Andalus" pitchFamily="18" charset="-78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39758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2566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6000" b="1" i="1" dirty="0" smtClean="0">
                <a:latin typeface="Baskerville Old Face" pitchFamily="18" charset="0"/>
                <a:cs typeface="Andalus" pitchFamily="18" charset="-78"/>
              </a:rPr>
              <a:t>Impact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FCB1-7481-D344-95B6-10DB1CFCAC2F}" type="datetime1">
              <a:rPr lang="en-US" smtClean="0"/>
              <a:pPr/>
              <a:t>7/13/2015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Data Rate Wireless Communication Through Light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A3CD-AE23-45B4-AFBE-053D2E4AA25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0" y="1371600"/>
            <a:ext cx="6858000" cy="5238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defRPr sz="3200"/>
            </a:lvl1pPr>
            <a:lvl2pPr marL="742950" lvl="1" indent="-285750">
              <a:spcBef>
                <a:spcPct val="20000"/>
              </a:spcBef>
              <a:buClr>
                <a:srgbClr val="0070C0"/>
              </a:buClr>
              <a:buSzPct val="150000"/>
              <a:buFont typeface="Arial"/>
              <a:buChar char="•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smtClean="0"/>
              <a:t>License-free (No spectrum cost)</a:t>
            </a:r>
          </a:p>
          <a:p>
            <a:r>
              <a:rPr lang="en-US" dirty="0" smtClean="0"/>
              <a:t>Cheap components</a:t>
            </a:r>
          </a:p>
          <a:p>
            <a:r>
              <a:rPr lang="en-US" dirty="0" smtClean="0"/>
              <a:t>No health concern (eye and skin safety regulations)</a:t>
            </a:r>
          </a:p>
          <a:p>
            <a:r>
              <a:rPr lang="en-US" dirty="0" smtClean="0"/>
              <a:t>No interference with RF (suitable for military sensitive areas) </a:t>
            </a:r>
          </a:p>
          <a:p>
            <a:r>
              <a:rPr lang="en-US" dirty="0" smtClean="0"/>
              <a:t>System components can be manufactured locally and commercialized abroad</a:t>
            </a:r>
          </a:p>
          <a:p>
            <a:r>
              <a:rPr lang="en-US" dirty="0" smtClean="0"/>
              <a:t>Green energy (low carbon emission)</a:t>
            </a:r>
          </a:p>
          <a:p>
            <a:r>
              <a:rPr lang="en-US" dirty="0" smtClean="0"/>
              <a:t>High security wireless systems (No eavesdropping)</a:t>
            </a:r>
            <a:endParaRPr lang="en-US" dirty="0"/>
          </a:p>
          <a:p>
            <a:endParaRPr lang="en-US" dirty="0"/>
          </a:p>
        </p:txBody>
      </p:sp>
      <p:grpSp>
        <p:nvGrpSpPr>
          <p:cNvPr id="12" name="Group 76"/>
          <p:cNvGrpSpPr>
            <a:grpSpLocks/>
          </p:cNvGrpSpPr>
          <p:nvPr/>
        </p:nvGrpSpPr>
        <p:grpSpPr bwMode="auto">
          <a:xfrm>
            <a:off x="30285" y="3276600"/>
            <a:ext cx="2373313" cy="1525588"/>
            <a:chOff x="854" y="2458"/>
            <a:chExt cx="1793" cy="1239"/>
          </a:xfrm>
        </p:grpSpPr>
        <p:pic>
          <p:nvPicPr>
            <p:cNvPr id="13" name="Picture 61" descr="Stationer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0524775" flipH="1">
              <a:off x="975" y="2458"/>
              <a:ext cx="331" cy="356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2" descr="Stationer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408104">
              <a:off x="2238" y="2503"/>
              <a:ext cx="290" cy="312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3" descr="image%3Fid%3D95348%26rendTypeId%3D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4" y="2785"/>
              <a:ext cx="506" cy="888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</p:spPr>
        </p:pic>
        <p:pic>
          <p:nvPicPr>
            <p:cNvPr id="16" name="Picture 64" descr="image%3Fid%3D95348%26rendTypeId%3D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1" y="2810"/>
              <a:ext cx="506" cy="887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</p:spPr>
        </p:pic>
        <p:sp>
          <p:nvSpPr>
            <p:cNvPr id="17" name="Line 65" descr="Stationery"/>
            <p:cNvSpPr>
              <a:spLocks noChangeShapeType="1"/>
            </p:cNvSpPr>
            <p:nvPr/>
          </p:nvSpPr>
          <p:spPr bwMode="auto">
            <a:xfrm>
              <a:off x="1175" y="2627"/>
              <a:ext cx="1168" cy="0"/>
            </a:xfrm>
            <a:prstGeom prst="line">
              <a:avLst/>
            </a:prstGeom>
            <a:noFill/>
            <a:ln w="158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673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641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6000" b="1" i="1" dirty="0" smtClean="0">
                <a:latin typeface="Baskerville Old Face" pitchFamily="18" charset="0"/>
                <a:cs typeface="Andalus" pitchFamily="18" charset="-78"/>
              </a:rPr>
              <a:t>Sustainability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57400" y="1752600"/>
            <a:ext cx="7086600" cy="4648200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dirty="0"/>
              <a:t>Reliable design</a:t>
            </a:r>
          </a:p>
          <a:p>
            <a:pPr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dirty="0"/>
              <a:t>Maintain optimum operating environment for the selected components and sub-systems </a:t>
            </a:r>
          </a:p>
          <a:p>
            <a:pPr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dirty="0"/>
              <a:t>An environmentally—sealed with appropriate heating and cooling mechanisms </a:t>
            </a:r>
          </a:p>
          <a:p>
            <a:pPr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dirty="0"/>
              <a:t>Impact of varying components parameters should be considered in the design process </a:t>
            </a:r>
            <a:endParaRPr lang="en-US" dirty="0" smtClean="0"/>
          </a:p>
          <a:p>
            <a:pPr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dirty="0" smtClean="0"/>
              <a:t>Active </a:t>
            </a:r>
            <a:r>
              <a:rPr lang="en-US" dirty="0"/>
              <a:t>cooling for system components to further enhance the </a:t>
            </a:r>
            <a:r>
              <a:rPr lang="en-US" dirty="0" smtClean="0"/>
              <a:t>lifespan</a:t>
            </a:r>
          </a:p>
          <a:p>
            <a:pPr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dirty="0" smtClean="0"/>
              <a:t>An </a:t>
            </a:r>
            <a:r>
              <a:rPr lang="en-US" dirty="0"/>
              <a:t>impressive mean time before failure shall be targeted</a:t>
            </a:r>
            <a:endParaRPr lang="x-non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ED7C-8F23-AB4B-9709-7C89387CFB39}" type="datetime1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Data Rate Wireless Communication Through Light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A3CD-AE23-45B4-AFBE-053D2E4AA25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4" descr="optical mod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" y="3429000"/>
            <a:ext cx="2002931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78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i="1" dirty="0">
                <a:latin typeface="Baskerville Old Face" pitchFamily="18" charset="0"/>
                <a:cs typeface="Andalus" pitchFamily="18" charset="-78"/>
              </a:rPr>
              <a:t>Action Plan</a:t>
            </a:r>
            <a:br>
              <a:rPr lang="en-US" b="1" i="1" dirty="0">
                <a:latin typeface="Baskerville Old Face" pitchFamily="18" charset="0"/>
                <a:cs typeface="Andalus" pitchFamily="18" charset="-78"/>
              </a:rPr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C771-81D9-9A4C-8090-E1266DA934A3}" type="datetime1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Data Rate Wireless Communication Through Light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A3CD-AE23-45B4-AFBE-053D2E4AA25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638300"/>
            <a:ext cx="8357574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05400"/>
            <a:ext cx="8229600" cy="1143000"/>
          </a:xfrm>
        </p:spPr>
        <p:txBody>
          <a:bodyPr/>
          <a:lstStyle/>
          <a:p>
            <a:r>
              <a:rPr lang="en-US" dirty="0" smtClean="0"/>
              <a:t>Thank you for your attentions!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54D5-FAC3-CE4D-AC9D-3E6B0DEFA171}" type="datetime1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Data Rate Wireless Communication Through Light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A3CD-AE23-45B4-AFBE-053D2E4AA25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829" y="1928812"/>
            <a:ext cx="4325721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C7A7A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38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16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0200" y="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000" b="1" i="1" dirty="0" smtClean="0">
                <a:solidFill>
                  <a:schemeClr val="tx1"/>
                </a:solidFill>
                <a:latin typeface="Baskerville Old Face" pitchFamily="18" charset="0"/>
                <a:cs typeface="Andalus" pitchFamily="18" charset="-78"/>
              </a:rPr>
              <a:t>Project Team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4400" y="2514600"/>
            <a:ext cx="7696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Bef>
                <a:spcPct val="0"/>
              </a:spcBef>
              <a:buFont typeface="+mj-ea"/>
              <a:buAutoNum type="circleNumDbPlain"/>
            </a:pPr>
            <a:r>
              <a:rPr lang="en-US" sz="3200" b="1" i="1" dirty="0" smtClean="0">
                <a:solidFill>
                  <a:schemeClr val="tx1"/>
                </a:solidFill>
                <a:latin typeface="Baskerville Old Face" pitchFamily="18" charset="0"/>
                <a:cs typeface="Andalus" pitchFamily="18" charset="-78"/>
              </a:rPr>
              <a:t> Dr. Mohammed </a:t>
            </a:r>
            <a:r>
              <a:rPr lang="en-US" sz="3200" b="1" i="1" dirty="0" err="1" smtClean="0">
                <a:solidFill>
                  <a:schemeClr val="tx1"/>
                </a:solidFill>
                <a:latin typeface="Baskerville Old Face" pitchFamily="18" charset="0"/>
                <a:cs typeface="Andalus" pitchFamily="18" charset="-78"/>
              </a:rPr>
              <a:t>Aloqlah</a:t>
            </a:r>
            <a:r>
              <a:rPr lang="en-US" sz="3200" b="1" i="1" dirty="0" smtClean="0">
                <a:solidFill>
                  <a:schemeClr val="tx1"/>
                </a:solidFill>
                <a:latin typeface="Baskerville Old Face" pitchFamily="18" charset="0"/>
                <a:cs typeface="Andalus" pitchFamily="18" charset="-78"/>
              </a:rPr>
              <a:t>/</a:t>
            </a:r>
            <a:r>
              <a:rPr lang="en-US" sz="3200" b="1" i="1" dirty="0" err="1" smtClean="0">
                <a:latin typeface="Baskerville Old Face" pitchFamily="18" charset="0"/>
                <a:cs typeface="Andalus" pitchFamily="18" charset="-78"/>
              </a:rPr>
              <a:t>Y</a:t>
            </a:r>
            <a:r>
              <a:rPr lang="en-US" sz="3200" b="1" i="1" dirty="0" err="1" smtClean="0">
                <a:solidFill>
                  <a:schemeClr val="tx1"/>
                </a:solidFill>
                <a:latin typeface="Baskerville Old Face" pitchFamily="18" charset="0"/>
                <a:cs typeface="Andalus" pitchFamily="18" charset="-78"/>
              </a:rPr>
              <a:t>armouk</a:t>
            </a:r>
            <a:r>
              <a:rPr lang="en-US" sz="3200" b="1" i="1" dirty="0" smtClean="0">
                <a:solidFill>
                  <a:schemeClr val="tx1"/>
                </a:solidFill>
                <a:latin typeface="Baskerville Old Face" pitchFamily="18" charset="0"/>
                <a:cs typeface="Andalus" pitchFamily="18" charset="-78"/>
              </a:rPr>
              <a:t> University/Jordan</a:t>
            </a:r>
            <a:endParaRPr lang="en-US" sz="3200" b="1" i="1" dirty="0">
              <a:latin typeface="Baskerville Old Face" pitchFamily="18" charset="0"/>
              <a:cs typeface="Andalus" pitchFamily="18" charset="-78"/>
            </a:endParaRPr>
          </a:p>
          <a:p>
            <a:pPr marL="742950" indent="-742950">
              <a:spcBef>
                <a:spcPct val="0"/>
              </a:spcBef>
              <a:buFont typeface="+mj-ea"/>
              <a:buAutoNum type="circleNumDbPlain"/>
            </a:pPr>
            <a:r>
              <a:rPr lang="en-US" sz="3200" b="1" i="1" dirty="0" smtClean="0">
                <a:latin typeface="Baskerville Old Face" pitchFamily="18" charset="0"/>
                <a:cs typeface="Andalus" pitchFamily="18" charset="-78"/>
              </a:rPr>
              <a:t> Dr. Raed Mesleh/University of </a:t>
            </a:r>
            <a:r>
              <a:rPr lang="en-US" sz="3200" b="1" i="1" dirty="0" err="1" smtClean="0">
                <a:latin typeface="Baskerville Old Face" pitchFamily="18" charset="0"/>
                <a:cs typeface="Andalus" pitchFamily="18" charset="-78"/>
              </a:rPr>
              <a:t>Tabuk</a:t>
            </a:r>
            <a:r>
              <a:rPr lang="en-US" sz="3200" b="1" i="1" dirty="0" smtClean="0">
                <a:latin typeface="Baskerville Old Face" pitchFamily="18" charset="0"/>
                <a:cs typeface="Andalus" pitchFamily="18" charset="-78"/>
              </a:rPr>
              <a:t>/Saudi Arabia</a:t>
            </a:r>
          </a:p>
          <a:p>
            <a:pPr marL="742950" indent="-742950">
              <a:spcBef>
                <a:spcPct val="0"/>
              </a:spcBef>
              <a:buFont typeface="+mj-ea"/>
              <a:buAutoNum type="circleNumDbPlain"/>
            </a:pPr>
            <a:r>
              <a:rPr lang="en-US" sz="3200" b="1" i="1" dirty="0">
                <a:latin typeface="Baskerville Old Face" pitchFamily="18" charset="0"/>
                <a:cs typeface="Andalus" pitchFamily="18" charset="-78"/>
              </a:rPr>
              <a:t> </a:t>
            </a:r>
            <a:r>
              <a:rPr lang="en-US" sz="3200" b="1" i="1" dirty="0" smtClean="0">
                <a:latin typeface="Baskerville Old Face" pitchFamily="18" charset="0"/>
                <a:cs typeface="Andalus" pitchFamily="18" charset="-78"/>
              </a:rPr>
              <a:t>Dr. </a:t>
            </a:r>
            <a:r>
              <a:rPr lang="en-US" sz="3200" b="1" i="1" dirty="0" err="1" smtClean="0">
                <a:latin typeface="Baskerville Old Face" pitchFamily="18" charset="0"/>
                <a:cs typeface="Andalus" pitchFamily="18" charset="-78"/>
              </a:rPr>
              <a:t>Osamah</a:t>
            </a:r>
            <a:r>
              <a:rPr lang="en-US" sz="3200" b="1" i="1" dirty="0" smtClean="0">
                <a:latin typeface="Baskerville Old Face" pitchFamily="18" charset="0"/>
                <a:cs typeface="Andalus" pitchFamily="18" charset="-78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  <a:cs typeface="Andalus" pitchFamily="18" charset="-78"/>
              </a:rPr>
              <a:t>Badarneh</a:t>
            </a:r>
            <a:r>
              <a:rPr lang="en-US" sz="3200" b="1" i="1" dirty="0" smtClean="0">
                <a:latin typeface="Baskerville Old Face" pitchFamily="18" charset="0"/>
                <a:cs typeface="Andalus" pitchFamily="18" charset="-78"/>
              </a:rPr>
              <a:t>/University of </a:t>
            </a:r>
            <a:r>
              <a:rPr lang="en-US" sz="3200" b="1" i="1" dirty="0" err="1" smtClean="0">
                <a:latin typeface="Baskerville Old Face" pitchFamily="18" charset="0"/>
                <a:cs typeface="Andalus" pitchFamily="18" charset="-78"/>
              </a:rPr>
              <a:t>Tabuk</a:t>
            </a:r>
            <a:r>
              <a:rPr lang="en-US" sz="3200" b="1" i="1" dirty="0" smtClean="0">
                <a:latin typeface="Baskerville Old Face" pitchFamily="18" charset="0"/>
                <a:cs typeface="Andalus" pitchFamily="18" charset="-78"/>
              </a:rPr>
              <a:t>/Saudi Arabia</a:t>
            </a:r>
          </a:p>
          <a:p>
            <a:pPr marL="571500" indent="-571500">
              <a:spcBef>
                <a:spcPct val="0"/>
              </a:spcBef>
              <a:buFont typeface="Arial" pitchFamily="34" charset="0"/>
              <a:buChar char="•"/>
            </a:pPr>
            <a:endParaRPr lang="en-US" sz="3200" b="1" i="1" dirty="0" smtClean="0">
              <a:solidFill>
                <a:schemeClr val="tx1"/>
              </a:solidFill>
              <a:latin typeface="Baskerville Old Face" pitchFamily="18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31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7219"/>
            <a:ext cx="5492209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 smtClean="0">
                <a:latin typeface="Baskerville Old Face" pitchFamily="18" charset="0"/>
                <a:cs typeface="Andalus" pitchFamily="18" charset="-78"/>
              </a:rPr>
              <a:t>Brief Description</a:t>
            </a:r>
          </a:p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38600" y="1295400"/>
            <a:ext cx="5105400" cy="5135563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3366CC"/>
              </a:buClr>
              <a:buSzPct val="150000"/>
              <a:buFont typeface="Courier New" pitchFamily="49" charset="0"/>
              <a:buChar char="o"/>
              <a:defRPr/>
            </a:pPr>
            <a:r>
              <a:rPr lang="en-GB" dirty="0" smtClean="0"/>
              <a:t>OWC</a:t>
            </a:r>
            <a:r>
              <a:rPr lang="en-GB" dirty="0"/>
              <a:t>: Wireless (unguided) transmission through the deployment of optical frequencies</a:t>
            </a:r>
          </a:p>
          <a:p>
            <a:pPr marL="800100" lvl="1" indent="-342900">
              <a:buClr>
                <a:srgbClr val="3366CC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3200" dirty="0"/>
              <a:t>Infrared (IR)</a:t>
            </a:r>
          </a:p>
          <a:p>
            <a:pPr marL="800100" lvl="1" indent="-342900">
              <a:buClr>
                <a:srgbClr val="3366CC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3200" dirty="0"/>
              <a:t>Visible (VL)</a:t>
            </a:r>
          </a:p>
          <a:p>
            <a:pPr marL="800100" lvl="1" indent="-342900">
              <a:buClr>
                <a:srgbClr val="3366CC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3200" dirty="0"/>
              <a:t>Ultraviolet (UV)</a:t>
            </a:r>
          </a:p>
          <a:p>
            <a:pPr>
              <a:buClr>
                <a:srgbClr val="3366CC"/>
              </a:buClr>
              <a:buSzPct val="150000"/>
              <a:buFont typeface="Courier New" pitchFamily="49" charset="0"/>
              <a:buChar char="o"/>
              <a:defRPr/>
            </a:pPr>
            <a:r>
              <a:rPr lang="en-GB" dirty="0"/>
              <a:t>Intensity Modulation/Direct Detection (IM/DD)</a:t>
            </a:r>
          </a:p>
          <a:p>
            <a:pPr>
              <a:buClr>
                <a:srgbClr val="3366CC"/>
              </a:buClr>
              <a:buSzPct val="150000"/>
              <a:defRPr/>
            </a:pPr>
            <a:endParaRPr lang="en-GB" dirty="0"/>
          </a:p>
          <a:p>
            <a:pPr>
              <a:buClr>
                <a:srgbClr val="3366CC"/>
              </a:buClr>
              <a:buSzPct val="150000"/>
              <a:buFont typeface="Courier New" pitchFamily="49" charset="0"/>
              <a:buChar char="o"/>
              <a:defRPr/>
            </a:pPr>
            <a:r>
              <a:rPr lang="en-GB" dirty="0"/>
              <a:t>Amplitude constraints</a:t>
            </a:r>
          </a:p>
          <a:p>
            <a:pPr marL="800100" lvl="1" indent="-342900">
              <a:buClr>
                <a:srgbClr val="3366CC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3200" dirty="0"/>
              <a:t>Non-negativity of the signal</a:t>
            </a:r>
          </a:p>
          <a:p>
            <a:pPr marL="800100" lvl="1" indent="-342900">
              <a:buClr>
                <a:srgbClr val="3366CC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3200" dirty="0"/>
              <a:t>Eye-safety regulations</a:t>
            </a:r>
            <a:r>
              <a:rPr lang="en-US" sz="3200" dirty="0"/>
              <a:t> </a:t>
            </a:r>
            <a:endParaRPr lang="x-none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291D-B4A3-2F42-A794-665C407308DD}" type="datetime1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High Data Rate Wireless Communication Through Light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A3CD-AE23-45B4-AFBE-053D2E4AA25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3919538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4114800" cy="16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006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7940" y="-209729"/>
            <a:ext cx="47724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7200" b="1" i="1" dirty="0" smtClean="0">
                <a:latin typeface="Baskerville Old Face" pitchFamily="18" charset="0"/>
                <a:cs typeface="Andalus" pitchFamily="18" charset="-78"/>
              </a:rPr>
              <a:t>Justifications</a:t>
            </a:r>
            <a:endParaRPr lang="en-US" sz="7200" b="1" i="1" dirty="0">
              <a:latin typeface="Baskerville Old Face" pitchFamily="18" charset="0"/>
              <a:cs typeface="Andalus" pitchFamily="18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0" y="2438400"/>
            <a:ext cx="5731918" cy="3886200"/>
          </a:xfrm>
        </p:spPr>
        <p:txBody>
          <a:bodyPr>
            <a:normAutofit fontScale="62500" lnSpcReduction="20000"/>
          </a:bodyPr>
          <a:lstStyle/>
          <a:p>
            <a:pPr marL="800100" lvl="1" indent="-342900">
              <a:buClr>
                <a:srgbClr val="3366CC"/>
              </a:buClr>
              <a:buSzPct val="150000"/>
              <a:buFont typeface="Courier New" pitchFamily="49" charset="0"/>
              <a:buChar char="o"/>
              <a:defRPr/>
            </a:pPr>
            <a:r>
              <a:rPr lang="en-CA" sz="3200" dirty="0"/>
              <a:t>Large bandwidth capacity</a:t>
            </a:r>
          </a:p>
          <a:p>
            <a:pPr lvl="1">
              <a:buClr>
                <a:srgbClr val="3366CC"/>
              </a:buClr>
              <a:buSzPct val="150000"/>
              <a:defRPr/>
            </a:pPr>
            <a:endParaRPr lang="en-CA" sz="3200" dirty="0"/>
          </a:p>
          <a:p>
            <a:pPr marL="800100" lvl="1" indent="-342900">
              <a:buClr>
                <a:srgbClr val="3366CC"/>
              </a:buClr>
              <a:buSzPct val="150000"/>
              <a:buFont typeface="Courier New" pitchFamily="49" charset="0"/>
              <a:buChar char="o"/>
              <a:defRPr/>
            </a:pPr>
            <a:r>
              <a:rPr lang="en-CA" sz="3200" dirty="0"/>
              <a:t>High degree of spatial confinement</a:t>
            </a:r>
          </a:p>
          <a:p>
            <a:pPr lvl="2">
              <a:buClr>
                <a:srgbClr val="3366CC"/>
              </a:buClr>
              <a:defRPr/>
            </a:pPr>
            <a:endParaRPr lang="en-CA" sz="3200" dirty="0"/>
          </a:p>
          <a:p>
            <a:pPr marL="1257300" lvl="2" indent="-342900">
              <a:buClr>
                <a:srgbClr val="3366CC"/>
              </a:buClr>
              <a:defRPr/>
            </a:pPr>
            <a:r>
              <a:rPr lang="en-CA" sz="3200" dirty="0"/>
              <a:t>High reuse factor</a:t>
            </a:r>
          </a:p>
          <a:p>
            <a:pPr marL="1257300" lvl="2" indent="-342900">
              <a:buClr>
                <a:srgbClr val="3366CC"/>
              </a:buClr>
              <a:defRPr/>
            </a:pPr>
            <a:r>
              <a:rPr lang="en-CA" sz="3200" dirty="0"/>
              <a:t>Inherent security</a:t>
            </a:r>
          </a:p>
          <a:p>
            <a:pPr marL="1257300" lvl="2" indent="-342900">
              <a:buClr>
                <a:srgbClr val="3366CC"/>
              </a:buClr>
              <a:defRPr/>
            </a:pPr>
            <a:r>
              <a:rPr lang="en-CA" sz="3200" dirty="0"/>
              <a:t>Lower power requirements</a:t>
            </a:r>
          </a:p>
          <a:p>
            <a:pPr marL="1257300" lvl="2" indent="-342900">
              <a:buClr>
                <a:srgbClr val="3366CC"/>
              </a:buClr>
              <a:defRPr/>
            </a:pPr>
            <a:r>
              <a:rPr lang="en-CA" sz="3200" dirty="0"/>
              <a:t>Robustness to EMI</a:t>
            </a:r>
          </a:p>
          <a:p>
            <a:pPr lvl="2">
              <a:buClr>
                <a:srgbClr val="30628C"/>
              </a:buClr>
              <a:defRPr/>
            </a:pPr>
            <a:endParaRPr lang="en-CA" sz="3200" dirty="0"/>
          </a:p>
          <a:p>
            <a:pPr marL="808038" lvl="2" indent="-361950">
              <a:buClr>
                <a:srgbClr val="3366CC"/>
              </a:buClr>
              <a:buSzPct val="150000"/>
              <a:buFont typeface="Courier New" pitchFamily="49" charset="0"/>
              <a:buChar char="o"/>
              <a:defRPr/>
            </a:pPr>
            <a:r>
              <a:rPr lang="en-CA" sz="3200" dirty="0"/>
              <a:t>Unregulated spectrum</a:t>
            </a:r>
          </a:p>
          <a:p>
            <a:pPr marL="446088" lvl="2">
              <a:buClr>
                <a:srgbClr val="3366CC"/>
              </a:buClr>
              <a:buSzPct val="150000"/>
              <a:defRPr/>
            </a:pPr>
            <a:endParaRPr lang="en-CA" sz="3200" dirty="0"/>
          </a:p>
          <a:p>
            <a:pPr marL="808038" lvl="2" indent="-361950">
              <a:buClr>
                <a:srgbClr val="3366CC"/>
              </a:buClr>
              <a:buSzPct val="150000"/>
              <a:buFont typeface="Courier New" pitchFamily="49" charset="0"/>
              <a:buChar char="o"/>
              <a:defRPr/>
            </a:pPr>
            <a:r>
              <a:rPr lang="en-CA" sz="3200" dirty="0"/>
              <a:t>Easy-to-install and </a:t>
            </a:r>
            <a:r>
              <a:rPr lang="en-CA" sz="3200" dirty="0" smtClean="0"/>
              <a:t>re-deployable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57BD-ED44-C349-878E-5EEE8445CE10}" type="datetime1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Data Rate Wireless Communication Through Light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A3CD-AE23-45B4-AFBE-053D2E4AA25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1371600"/>
            <a:ext cx="55054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545346"/>
              </p:ext>
            </p:extLst>
          </p:nvPr>
        </p:nvGraphicFramePr>
        <p:xfrm>
          <a:off x="3419475" y="1906588"/>
          <a:ext cx="563562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4" imgW="558800" imgH="279400" progId="Equation.DSMT4">
                  <p:embed/>
                </p:oleObj>
              </mc:Choice>
              <mc:Fallback>
                <p:oleObj name="Equation" r:id="rId4" imgW="558800" imgH="27940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1906588"/>
                        <a:ext cx="563562" cy="280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072030"/>
              </p:ext>
            </p:extLst>
          </p:nvPr>
        </p:nvGraphicFramePr>
        <p:xfrm>
          <a:off x="6692900" y="1898650"/>
          <a:ext cx="62865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6" imgW="622030" imgH="279279" progId="Equation.DSMT4">
                  <p:embed/>
                </p:oleObj>
              </mc:Choice>
              <mc:Fallback>
                <p:oleObj name="Equation" r:id="rId6" imgW="622030" imgH="279279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2900" y="1898650"/>
                        <a:ext cx="628650" cy="28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116168"/>
              </p:ext>
            </p:extLst>
          </p:nvPr>
        </p:nvGraphicFramePr>
        <p:xfrm>
          <a:off x="8150225" y="1897063"/>
          <a:ext cx="30797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8" imgW="304536" imgH="203024" progId="Equation.DSMT4">
                  <p:embed/>
                </p:oleObj>
              </mc:Choice>
              <mc:Fallback>
                <p:oleObj name="Equation" r:id="rId8" imgW="304536" imgH="203024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0225" y="1897063"/>
                        <a:ext cx="307975" cy="20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278923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 bwMode="auto">
          <a:xfrm flipV="1">
            <a:off x="0" y="1906588"/>
            <a:ext cx="3630612" cy="989012"/>
          </a:xfrm>
          <a:prstGeom prst="line">
            <a:avLst/>
          </a:prstGeom>
          <a:solidFill>
            <a:schemeClr val="bg1">
              <a:alpha val="45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</p:cxnSp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349188"/>
              </p:ext>
            </p:extLst>
          </p:nvPr>
        </p:nvGraphicFramePr>
        <p:xfrm>
          <a:off x="4156075" y="1889125"/>
          <a:ext cx="6159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11" imgW="609600" imgH="279400" progId="Equation.DSMT4">
                  <p:embed/>
                </p:oleObj>
              </mc:Choice>
              <mc:Fallback>
                <p:oleObj name="Equation" r:id="rId11" imgW="609600" imgH="27940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075" y="1889125"/>
                        <a:ext cx="615950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 bwMode="auto">
          <a:xfrm flipV="1">
            <a:off x="2743200" y="1914526"/>
            <a:ext cx="1668462" cy="904874"/>
          </a:xfrm>
          <a:prstGeom prst="line">
            <a:avLst/>
          </a:prstGeom>
          <a:solidFill>
            <a:schemeClr val="bg1">
              <a:alpha val="45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</p:cxnSp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318541"/>
              </p:ext>
            </p:extLst>
          </p:nvPr>
        </p:nvGraphicFramePr>
        <p:xfrm>
          <a:off x="5429250" y="1898650"/>
          <a:ext cx="411162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13" imgW="406224" imgH="279279" progId="Equation.DSMT4">
                  <p:embed/>
                </p:oleObj>
              </mc:Choice>
              <mc:Fallback>
                <p:oleObj name="Equation" r:id="rId13" imgW="406224" imgH="279279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1898650"/>
                        <a:ext cx="411162" cy="28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427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6700" b="1" i="1" dirty="0" smtClean="0">
                <a:latin typeface="Baskerville Old Face" pitchFamily="18" charset="0"/>
                <a:cs typeface="Andalus" pitchFamily="18" charset="-78"/>
              </a:rPr>
              <a:t>Objectives</a:t>
            </a:r>
            <a:r>
              <a:rPr lang="en-US" b="1" i="1" dirty="0" smtClean="0">
                <a:latin typeface="Baskerville Old Face" pitchFamily="18" charset="0"/>
                <a:cs typeface="Andalus" pitchFamily="18" charset="-78"/>
              </a:rPr>
              <a:t> </a:t>
            </a:r>
            <a:br>
              <a:rPr lang="en-US" b="1" i="1" dirty="0" smtClean="0">
                <a:latin typeface="Baskerville Old Face" pitchFamily="18" charset="0"/>
                <a:cs typeface="Andalus" pitchFamily="18" charset="-78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0" y="1265237"/>
            <a:ext cx="5715000" cy="4983163"/>
          </a:xfrm>
        </p:spPr>
        <p:txBody>
          <a:bodyPr>
            <a:normAutofit fontScale="92500"/>
          </a:bodyPr>
          <a:lstStyle/>
          <a:p>
            <a:pPr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Develop and commercialize an efficient wireless communication system through light</a:t>
            </a:r>
            <a:endParaRPr lang="en-US" dirty="0"/>
          </a:p>
          <a:p>
            <a:pPr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defRPr/>
            </a:pPr>
            <a:r>
              <a:rPr lang="en-US" dirty="0"/>
              <a:t>Enable high outdoor data rate transmission in the range of 1–10 </a:t>
            </a:r>
            <a:r>
              <a:rPr lang="en-US" dirty="0" err="1"/>
              <a:t>Gbps</a:t>
            </a:r>
            <a:r>
              <a:rPr lang="en-US" dirty="0"/>
              <a:t> over 2–30 Km </a:t>
            </a:r>
            <a:r>
              <a:rPr lang="en-US" dirty="0" smtClean="0"/>
              <a:t>distance</a:t>
            </a:r>
          </a:p>
          <a:p>
            <a:pPr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defRPr/>
            </a:pPr>
            <a:r>
              <a:rPr lang="en-US" dirty="0"/>
              <a:t> </a:t>
            </a:r>
            <a:r>
              <a:rPr lang="en-US" dirty="0" smtClean="0"/>
              <a:t>Developed system will enable:</a:t>
            </a:r>
            <a:endParaRPr lang="en-US" dirty="0"/>
          </a:p>
          <a:p>
            <a:pPr lvl="1">
              <a:buClr>
                <a:srgbClr val="0070C0"/>
              </a:buClr>
              <a:buSzPct val="150000"/>
              <a:buFont typeface="Arial"/>
              <a:buChar char="•"/>
              <a:defRPr/>
            </a:pPr>
            <a:r>
              <a:rPr lang="en-US" dirty="0"/>
              <a:t>Building-to-building connections </a:t>
            </a:r>
          </a:p>
          <a:p>
            <a:pPr lvl="1">
              <a:buClr>
                <a:srgbClr val="0070C0"/>
              </a:buClr>
              <a:buSzPct val="150000"/>
              <a:buFont typeface="Arial"/>
              <a:buChar char="•"/>
              <a:defRPr/>
            </a:pPr>
            <a:r>
              <a:rPr lang="en-US" dirty="0"/>
              <a:t>Easy to install and </a:t>
            </a:r>
            <a:r>
              <a:rPr lang="en-US" dirty="0" smtClean="0"/>
              <a:t>re-deployable</a:t>
            </a:r>
            <a:endParaRPr lang="en-US" dirty="0"/>
          </a:p>
          <a:p>
            <a:pPr lvl="1">
              <a:buClr>
                <a:srgbClr val="0070C0"/>
              </a:buClr>
              <a:buSzPct val="150000"/>
              <a:buFont typeface="Arial"/>
              <a:buChar char="•"/>
              <a:defRPr/>
            </a:pPr>
            <a:r>
              <a:rPr lang="en-US" dirty="0"/>
              <a:t>Fiber-optic/microwave alternative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430F-7C86-0648-A74D-C333B3C640AE}" type="datetime1">
              <a:rPr lang="en-US" smtClean="0"/>
              <a:pPr/>
              <a:t>7/13/2015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Data Rate Wireless Communication Through Light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A3CD-AE23-45B4-AFBE-053D2E4AA25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4" descr="Auto Trackin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2182775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2231777" cy="223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99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6798" y="0"/>
            <a:ext cx="6439401" cy="970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</a:pPr>
            <a:r>
              <a:rPr lang="en-US" sz="6700" b="1" i="1" dirty="0">
                <a:latin typeface="Baskerville Old Face" pitchFamily="18" charset="0"/>
                <a:ea typeface="+mj-ea"/>
                <a:cs typeface="Andalus" pitchFamily="18" charset="-78"/>
              </a:rPr>
              <a:t>Scope of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258668"/>
            <a:ext cx="6781800" cy="2653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defRPr sz="3200"/>
            </a:lvl1pPr>
            <a:lvl2pPr marL="742950" lvl="1" indent="-285750">
              <a:spcBef>
                <a:spcPct val="20000"/>
              </a:spcBef>
              <a:buClr>
                <a:srgbClr val="0070C0"/>
              </a:buClr>
              <a:buSzPct val="150000"/>
              <a:buFont typeface="Arial"/>
              <a:buChar char="•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The impacts of weather conditions in Jordan on the performance of the system will be </a:t>
            </a:r>
            <a:r>
              <a:rPr lang="en-US" dirty="0" smtClean="0"/>
              <a:t>studied and analyzed</a:t>
            </a:r>
            <a:endParaRPr lang="en-US" dirty="0"/>
          </a:p>
          <a:p>
            <a:r>
              <a:rPr lang="en-US" dirty="0"/>
              <a:t>Propose new techniques to overcome harsh weather conditions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D063-19DD-7741-8C87-FCEC1BA696EC}" type="datetime1">
              <a:rPr lang="en-US" smtClean="0"/>
              <a:pPr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Data Rate Wireless Communication Through Light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A3CD-AE23-45B4-AFBE-053D2E4AA25F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2743200" y="4038600"/>
            <a:ext cx="6248400" cy="2332716"/>
            <a:chOff x="2124075" y="1916113"/>
            <a:chExt cx="6553200" cy="2787650"/>
          </a:xfrm>
        </p:grpSpPr>
        <p:grpSp>
          <p:nvGrpSpPr>
            <p:cNvPr id="50" name="Group 34"/>
            <p:cNvGrpSpPr>
              <a:grpSpLocks/>
            </p:cNvGrpSpPr>
            <p:nvPr/>
          </p:nvGrpSpPr>
          <p:grpSpPr bwMode="auto">
            <a:xfrm>
              <a:off x="3924300" y="2636838"/>
              <a:ext cx="1800225" cy="2066925"/>
              <a:chOff x="815" y="2160"/>
              <a:chExt cx="1134" cy="1302"/>
            </a:xfrm>
          </p:grpSpPr>
          <p:sp>
            <p:nvSpPr>
              <p:cNvPr id="51" name="Oval 7"/>
              <p:cNvSpPr>
                <a:spLocks noChangeArrowheads="1"/>
              </p:cNvSpPr>
              <p:nvPr/>
            </p:nvSpPr>
            <p:spPr bwMode="auto">
              <a:xfrm>
                <a:off x="1746" y="3067"/>
                <a:ext cx="136" cy="181"/>
              </a:xfrm>
              <a:prstGeom prst="ellipse">
                <a:avLst/>
              </a:pr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Freeform 8"/>
              <p:cNvSpPr>
                <a:spLocks/>
              </p:cNvSpPr>
              <p:nvPr/>
            </p:nvSpPr>
            <p:spPr bwMode="auto">
              <a:xfrm>
                <a:off x="1383" y="2478"/>
                <a:ext cx="160" cy="208"/>
              </a:xfrm>
              <a:custGeom>
                <a:avLst/>
                <a:gdLst/>
                <a:ahLst/>
                <a:cxnLst>
                  <a:cxn ang="0">
                    <a:pos x="6" y="42"/>
                  </a:cxn>
                  <a:cxn ang="0">
                    <a:pos x="31" y="189"/>
                  </a:cxn>
                  <a:cxn ang="0">
                    <a:pos x="68" y="208"/>
                  </a:cxn>
                  <a:cxn ang="0">
                    <a:pos x="141" y="177"/>
                  </a:cxn>
                  <a:cxn ang="0">
                    <a:pos x="160" y="110"/>
                  </a:cxn>
                  <a:cxn ang="0">
                    <a:pos x="104" y="36"/>
                  </a:cxn>
                  <a:cxn ang="0">
                    <a:pos x="55" y="0"/>
                  </a:cxn>
                  <a:cxn ang="0">
                    <a:pos x="6" y="42"/>
                  </a:cxn>
                </a:cxnLst>
                <a:rect l="0" t="0" r="r" b="b"/>
                <a:pathLst>
                  <a:path w="160" h="208">
                    <a:moveTo>
                      <a:pt x="6" y="42"/>
                    </a:moveTo>
                    <a:cubicBezTo>
                      <a:pt x="7" y="58"/>
                      <a:pt x="0" y="163"/>
                      <a:pt x="31" y="189"/>
                    </a:cubicBezTo>
                    <a:cubicBezTo>
                      <a:pt x="42" y="198"/>
                      <a:pt x="56" y="201"/>
                      <a:pt x="68" y="208"/>
                    </a:cubicBezTo>
                    <a:cubicBezTo>
                      <a:pt x="116" y="201"/>
                      <a:pt x="107" y="200"/>
                      <a:pt x="141" y="177"/>
                    </a:cubicBezTo>
                    <a:cubicBezTo>
                      <a:pt x="156" y="130"/>
                      <a:pt x="150" y="153"/>
                      <a:pt x="160" y="110"/>
                    </a:cubicBezTo>
                    <a:cubicBezTo>
                      <a:pt x="153" y="75"/>
                      <a:pt x="139" y="47"/>
                      <a:pt x="104" y="36"/>
                    </a:cubicBezTo>
                    <a:cubicBezTo>
                      <a:pt x="90" y="15"/>
                      <a:pt x="79" y="8"/>
                      <a:pt x="55" y="0"/>
                    </a:cubicBezTo>
                    <a:cubicBezTo>
                      <a:pt x="23" y="8"/>
                      <a:pt x="14" y="10"/>
                      <a:pt x="6" y="42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9"/>
              <p:cNvSpPr>
                <a:spLocks/>
              </p:cNvSpPr>
              <p:nvPr/>
            </p:nvSpPr>
            <p:spPr bwMode="auto">
              <a:xfrm>
                <a:off x="1156" y="2387"/>
                <a:ext cx="221" cy="294"/>
              </a:xfrm>
              <a:custGeom>
                <a:avLst/>
                <a:gdLst/>
                <a:ahLst/>
                <a:cxnLst>
                  <a:cxn ang="0">
                    <a:pos x="68" y="49"/>
                  </a:cxn>
                  <a:cxn ang="0">
                    <a:pos x="0" y="123"/>
                  </a:cxn>
                  <a:cxn ang="0">
                    <a:pos x="7" y="245"/>
                  </a:cxn>
                  <a:cxn ang="0">
                    <a:pos x="49" y="276"/>
                  </a:cxn>
                  <a:cxn ang="0">
                    <a:pos x="86" y="288"/>
                  </a:cxn>
                  <a:cxn ang="0">
                    <a:pos x="148" y="276"/>
                  </a:cxn>
                  <a:cxn ang="0">
                    <a:pos x="160" y="98"/>
                  </a:cxn>
                  <a:cxn ang="0">
                    <a:pos x="221" y="74"/>
                  </a:cxn>
                  <a:cxn ang="0">
                    <a:pos x="135" y="49"/>
                  </a:cxn>
                  <a:cxn ang="0">
                    <a:pos x="62" y="0"/>
                  </a:cxn>
                  <a:cxn ang="0">
                    <a:pos x="68" y="49"/>
                  </a:cxn>
                </a:cxnLst>
                <a:rect l="0" t="0" r="r" b="b"/>
                <a:pathLst>
                  <a:path w="221" h="294">
                    <a:moveTo>
                      <a:pt x="68" y="49"/>
                    </a:moveTo>
                    <a:cubicBezTo>
                      <a:pt x="30" y="58"/>
                      <a:pt x="13" y="87"/>
                      <a:pt x="0" y="123"/>
                    </a:cubicBezTo>
                    <a:cubicBezTo>
                      <a:pt x="2" y="164"/>
                      <a:pt x="0" y="205"/>
                      <a:pt x="7" y="245"/>
                    </a:cubicBezTo>
                    <a:cubicBezTo>
                      <a:pt x="9" y="259"/>
                      <a:pt x="39" y="272"/>
                      <a:pt x="49" y="276"/>
                    </a:cubicBezTo>
                    <a:cubicBezTo>
                      <a:pt x="61" y="281"/>
                      <a:pt x="86" y="288"/>
                      <a:pt x="86" y="288"/>
                    </a:cubicBezTo>
                    <a:cubicBezTo>
                      <a:pt x="107" y="284"/>
                      <a:pt x="138" y="294"/>
                      <a:pt x="148" y="276"/>
                    </a:cubicBezTo>
                    <a:cubicBezTo>
                      <a:pt x="155" y="264"/>
                      <a:pt x="151" y="128"/>
                      <a:pt x="160" y="98"/>
                    </a:cubicBezTo>
                    <a:cubicBezTo>
                      <a:pt x="165" y="82"/>
                      <a:pt x="208" y="78"/>
                      <a:pt x="221" y="74"/>
                    </a:cubicBezTo>
                    <a:cubicBezTo>
                      <a:pt x="191" y="68"/>
                      <a:pt x="165" y="56"/>
                      <a:pt x="135" y="49"/>
                    </a:cubicBezTo>
                    <a:cubicBezTo>
                      <a:pt x="109" y="32"/>
                      <a:pt x="92" y="10"/>
                      <a:pt x="62" y="0"/>
                    </a:cubicBezTo>
                    <a:cubicBezTo>
                      <a:pt x="52" y="32"/>
                      <a:pt x="68" y="21"/>
                      <a:pt x="68" y="49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10"/>
              <p:cNvSpPr>
                <a:spLocks/>
              </p:cNvSpPr>
              <p:nvPr/>
            </p:nvSpPr>
            <p:spPr bwMode="auto">
              <a:xfrm>
                <a:off x="1383" y="3067"/>
                <a:ext cx="90" cy="13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49"/>
                  </a:cxn>
                  <a:cxn ang="0">
                    <a:pos x="85" y="117"/>
                  </a:cxn>
                  <a:cxn ang="0">
                    <a:pos x="36" y="0"/>
                  </a:cxn>
                </a:cxnLst>
                <a:rect l="0" t="0" r="r" b="b"/>
                <a:pathLst>
                  <a:path w="90" h="138">
                    <a:moveTo>
                      <a:pt x="36" y="0"/>
                    </a:moveTo>
                    <a:cubicBezTo>
                      <a:pt x="14" y="15"/>
                      <a:pt x="14" y="28"/>
                      <a:pt x="0" y="49"/>
                    </a:cubicBezTo>
                    <a:cubicBezTo>
                      <a:pt x="8" y="138"/>
                      <a:pt x="0" y="125"/>
                      <a:pt x="85" y="117"/>
                    </a:cubicBezTo>
                    <a:cubicBezTo>
                      <a:pt x="83" y="91"/>
                      <a:pt x="90" y="0"/>
                      <a:pt x="36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11"/>
              <p:cNvSpPr>
                <a:spLocks/>
              </p:cNvSpPr>
              <p:nvPr/>
            </p:nvSpPr>
            <p:spPr bwMode="auto">
              <a:xfrm>
                <a:off x="975" y="2886"/>
                <a:ext cx="327" cy="245"/>
              </a:xfrm>
              <a:custGeom>
                <a:avLst/>
                <a:gdLst/>
                <a:ahLst/>
                <a:cxnLst>
                  <a:cxn ang="0">
                    <a:pos x="85" y="31"/>
                  </a:cxn>
                  <a:cxn ang="0">
                    <a:pos x="36" y="74"/>
                  </a:cxn>
                  <a:cxn ang="0">
                    <a:pos x="153" y="245"/>
                  </a:cxn>
                  <a:cxn ang="0">
                    <a:pos x="294" y="221"/>
                  </a:cxn>
                  <a:cxn ang="0">
                    <a:pos x="275" y="62"/>
                  </a:cxn>
                  <a:cxn ang="0">
                    <a:pos x="171" y="6"/>
                  </a:cxn>
                  <a:cxn ang="0">
                    <a:pos x="85" y="31"/>
                  </a:cxn>
                </a:cxnLst>
                <a:rect l="0" t="0" r="r" b="b"/>
                <a:pathLst>
                  <a:path w="327" h="245">
                    <a:moveTo>
                      <a:pt x="85" y="31"/>
                    </a:moveTo>
                    <a:cubicBezTo>
                      <a:pt x="61" y="39"/>
                      <a:pt x="55" y="56"/>
                      <a:pt x="36" y="74"/>
                    </a:cubicBezTo>
                    <a:cubicBezTo>
                      <a:pt x="0" y="182"/>
                      <a:pt x="70" y="225"/>
                      <a:pt x="153" y="245"/>
                    </a:cubicBezTo>
                    <a:cubicBezTo>
                      <a:pt x="257" y="238"/>
                      <a:pt x="223" y="235"/>
                      <a:pt x="294" y="221"/>
                    </a:cubicBezTo>
                    <a:cubicBezTo>
                      <a:pt x="304" y="168"/>
                      <a:pt x="327" y="95"/>
                      <a:pt x="275" y="62"/>
                    </a:cubicBezTo>
                    <a:cubicBezTo>
                      <a:pt x="251" y="24"/>
                      <a:pt x="210" y="20"/>
                      <a:pt x="171" y="6"/>
                    </a:cubicBezTo>
                    <a:cubicBezTo>
                      <a:pt x="159" y="7"/>
                      <a:pt x="85" y="0"/>
                      <a:pt x="85" y="31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14"/>
              <p:cNvSpPr>
                <a:spLocks/>
              </p:cNvSpPr>
              <p:nvPr/>
            </p:nvSpPr>
            <p:spPr bwMode="auto">
              <a:xfrm>
                <a:off x="839" y="2432"/>
                <a:ext cx="272" cy="304"/>
              </a:xfrm>
              <a:custGeom>
                <a:avLst/>
                <a:gdLst/>
                <a:ahLst/>
                <a:cxnLst>
                  <a:cxn ang="0">
                    <a:pos x="109" y="21"/>
                  </a:cxn>
                  <a:cxn ang="0">
                    <a:pos x="59" y="46"/>
                  </a:cxn>
                  <a:cxn ang="0">
                    <a:pos x="29" y="113"/>
                  </a:cxn>
                  <a:cxn ang="0">
                    <a:pos x="78" y="297"/>
                  </a:cxn>
                  <a:cxn ang="0">
                    <a:pos x="347" y="236"/>
                  </a:cxn>
                  <a:cxn ang="0">
                    <a:pos x="274" y="64"/>
                  </a:cxn>
                  <a:cxn ang="0">
                    <a:pos x="109" y="21"/>
                  </a:cxn>
                </a:cxnLst>
                <a:rect l="0" t="0" r="r" b="b"/>
                <a:pathLst>
                  <a:path w="347" h="349">
                    <a:moveTo>
                      <a:pt x="109" y="21"/>
                    </a:moveTo>
                    <a:cubicBezTo>
                      <a:pt x="88" y="28"/>
                      <a:pt x="80" y="39"/>
                      <a:pt x="59" y="46"/>
                    </a:cubicBezTo>
                    <a:cubicBezTo>
                      <a:pt x="44" y="68"/>
                      <a:pt x="35" y="87"/>
                      <a:pt x="29" y="113"/>
                    </a:cubicBezTo>
                    <a:cubicBezTo>
                      <a:pt x="35" y="262"/>
                      <a:pt x="0" y="248"/>
                      <a:pt x="78" y="297"/>
                    </a:cubicBezTo>
                    <a:cubicBezTo>
                      <a:pt x="199" y="294"/>
                      <a:pt x="309" y="349"/>
                      <a:pt x="347" y="236"/>
                    </a:cubicBezTo>
                    <a:cubicBezTo>
                      <a:pt x="342" y="154"/>
                      <a:pt x="340" y="108"/>
                      <a:pt x="274" y="64"/>
                    </a:cubicBezTo>
                    <a:cubicBezTo>
                      <a:pt x="231" y="0"/>
                      <a:pt x="187" y="16"/>
                      <a:pt x="109" y="21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15"/>
              <p:cNvSpPr>
                <a:spLocks/>
              </p:cNvSpPr>
              <p:nvPr/>
            </p:nvSpPr>
            <p:spPr bwMode="auto">
              <a:xfrm>
                <a:off x="1309" y="2972"/>
                <a:ext cx="72" cy="8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4" y="49"/>
                  </a:cxn>
                  <a:cxn ang="0">
                    <a:pos x="45" y="18"/>
                  </a:cxn>
                  <a:cxn ang="0">
                    <a:pos x="8" y="0"/>
                  </a:cxn>
                </a:cxnLst>
                <a:rect l="0" t="0" r="r" b="b"/>
                <a:pathLst>
                  <a:path w="72" h="85">
                    <a:moveTo>
                      <a:pt x="8" y="0"/>
                    </a:moveTo>
                    <a:cubicBezTo>
                      <a:pt x="13" y="40"/>
                      <a:pt x="0" y="85"/>
                      <a:pt x="64" y="49"/>
                    </a:cubicBezTo>
                    <a:cubicBezTo>
                      <a:pt x="72" y="45"/>
                      <a:pt x="46" y="18"/>
                      <a:pt x="45" y="18"/>
                    </a:cubicBezTo>
                    <a:cubicBezTo>
                      <a:pt x="4" y="2"/>
                      <a:pt x="8" y="27"/>
                      <a:pt x="8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16"/>
              <p:cNvSpPr>
                <a:spLocks/>
              </p:cNvSpPr>
              <p:nvPr/>
            </p:nvSpPr>
            <p:spPr bwMode="auto">
              <a:xfrm>
                <a:off x="1665" y="2908"/>
                <a:ext cx="178" cy="137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20" y="52"/>
                  </a:cxn>
                  <a:cxn ang="0">
                    <a:pos x="38" y="137"/>
                  </a:cxn>
                  <a:cxn ang="0">
                    <a:pos x="161" y="113"/>
                  </a:cxn>
                  <a:cxn ang="0">
                    <a:pos x="173" y="95"/>
                  </a:cxn>
                  <a:cxn ang="0">
                    <a:pos x="106" y="15"/>
                  </a:cxn>
                  <a:cxn ang="0">
                    <a:pos x="81" y="3"/>
                  </a:cxn>
                </a:cxnLst>
                <a:rect l="0" t="0" r="r" b="b"/>
                <a:pathLst>
                  <a:path w="178" h="137">
                    <a:moveTo>
                      <a:pt x="81" y="3"/>
                    </a:moveTo>
                    <a:cubicBezTo>
                      <a:pt x="61" y="23"/>
                      <a:pt x="40" y="31"/>
                      <a:pt x="20" y="52"/>
                    </a:cubicBezTo>
                    <a:cubicBezTo>
                      <a:pt x="12" y="84"/>
                      <a:pt x="0" y="124"/>
                      <a:pt x="38" y="137"/>
                    </a:cubicBezTo>
                    <a:cubicBezTo>
                      <a:pt x="160" y="129"/>
                      <a:pt x="98" y="134"/>
                      <a:pt x="161" y="113"/>
                    </a:cubicBezTo>
                    <a:cubicBezTo>
                      <a:pt x="165" y="107"/>
                      <a:pt x="172" y="102"/>
                      <a:pt x="173" y="95"/>
                    </a:cubicBezTo>
                    <a:cubicBezTo>
                      <a:pt x="178" y="67"/>
                      <a:pt x="128" y="26"/>
                      <a:pt x="106" y="15"/>
                    </a:cubicBezTo>
                    <a:cubicBezTo>
                      <a:pt x="75" y="0"/>
                      <a:pt x="98" y="17"/>
                      <a:pt x="81" y="3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17"/>
              <p:cNvSpPr>
                <a:spLocks/>
              </p:cNvSpPr>
              <p:nvPr/>
            </p:nvSpPr>
            <p:spPr bwMode="auto">
              <a:xfrm>
                <a:off x="1474" y="3158"/>
                <a:ext cx="327" cy="245"/>
              </a:xfrm>
              <a:custGeom>
                <a:avLst/>
                <a:gdLst/>
                <a:ahLst/>
                <a:cxnLst>
                  <a:cxn ang="0">
                    <a:pos x="85" y="31"/>
                  </a:cxn>
                  <a:cxn ang="0">
                    <a:pos x="36" y="74"/>
                  </a:cxn>
                  <a:cxn ang="0">
                    <a:pos x="153" y="245"/>
                  </a:cxn>
                  <a:cxn ang="0">
                    <a:pos x="294" y="221"/>
                  </a:cxn>
                  <a:cxn ang="0">
                    <a:pos x="275" y="62"/>
                  </a:cxn>
                  <a:cxn ang="0">
                    <a:pos x="171" y="6"/>
                  </a:cxn>
                  <a:cxn ang="0">
                    <a:pos x="85" y="31"/>
                  </a:cxn>
                </a:cxnLst>
                <a:rect l="0" t="0" r="r" b="b"/>
                <a:pathLst>
                  <a:path w="327" h="245">
                    <a:moveTo>
                      <a:pt x="85" y="31"/>
                    </a:moveTo>
                    <a:cubicBezTo>
                      <a:pt x="61" y="39"/>
                      <a:pt x="55" y="56"/>
                      <a:pt x="36" y="74"/>
                    </a:cubicBezTo>
                    <a:cubicBezTo>
                      <a:pt x="0" y="182"/>
                      <a:pt x="70" y="225"/>
                      <a:pt x="153" y="245"/>
                    </a:cubicBezTo>
                    <a:cubicBezTo>
                      <a:pt x="257" y="238"/>
                      <a:pt x="223" y="235"/>
                      <a:pt x="294" y="221"/>
                    </a:cubicBezTo>
                    <a:cubicBezTo>
                      <a:pt x="304" y="168"/>
                      <a:pt x="327" y="95"/>
                      <a:pt x="275" y="62"/>
                    </a:cubicBezTo>
                    <a:cubicBezTo>
                      <a:pt x="251" y="24"/>
                      <a:pt x="210" y="20"/>
                      <a:pt x="171" y="6"/>
                    </a:cubicBezTo>
                    <a:cubicBezTo>
                      <a:pt x="159" y="7"/>
                      <a:pt x="85" y="0"/>
                      <a:pt x="85" y="31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18"/>
              <p:cNvSpPr>
                <a:spLocks/>
              </p:cNvSpPr>
              <p:nvPr/>
            </p:nvSpPr>
            <p:spPr bwMode="auto">
              <a:xfrm>
                <a:off x="1292" y="2704"/>
                <a:ext cx="327" cy="245"/>
              </a:xfrm>
              <a:custGeom>
                <a:avLst/>
                <a:gdLst/>
                <a:ahLst/>
                <a:cxnLst>
                  <a:cxn ang="0">
                    <a:pos x="85" y="31"/>
                  </a:cxn>
                  <a:cxn ang="0">
                    <a:pos x="36" y="74"/>
                  </a:cxn>
                  <a:cxn ang="0">
                    <a:pos x="153" y="245"/>
                  </a:cxn>
                  <a:cxn ang="0">
                    <a:pos x="294" y="221"/>
                  </a:cxn>
                  <a:cxn ang="0">
                    <a:pos x="275" y="62"/>
                  </a:cxn>
                  <a:cxn ang="0">
                    <a:pos x="171" y="6"/>
                  </a:cxn>
                  <a:cxn ang="0">
                    <a:pos x="85" y="31"/>
                  </a:cxn>
                </a:cxnLst>
                <a:rect l="0" t="0" r="r" b="b"/>
                <a:pathLst>
                  <a:path w="327" h="245">
                    <a:moveTo>
                      <a:pt x="85" y="31"/>
                    </a:moveTo>
                    <a:cubicBezTo>
                      <a:pt x="61" y="39"/>
                      <a:pt x="55" y="56"/>
                      <a:pt x="36" y="74"/>
                    </a:cubicBezTo>
                    <a:cubicBezTo>
                      <a:pt x="0" y="182"/>
                      <a:pt x="70" y="225"/>
                      <a:pt x="153" y="245"/>
                    </a:cubicBezTo>
                    <a:cubicBezTo>
                      <a:pt x="257" y="238"/>
                      <a:pt x="223" y="235"/>
                      <a:pt x="294" y="221"/>
                    </a:cubicBezTo>
                    <a:cubicBezTo>
                      <a:pt x="304" y="168"/>
                      <a:pt x="327" y="95"/>
                      <a:pt x="275" y="62"/>
                    </a:cubicBezTo>
                    <a:cubicBezTo>
                      <a:pt x="251" y="24"/>
                      <a:pt x="210" y="20"/>
                      <a:pt x="171" y="6"/>
                    </a:cubicBezTo>
                    <a:cubicBezTo>
                      <a:pt x="159" y="7"/>
                      <a:pt x="85" y="0"/>
                      <a:pt x="85" y="31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19"/>
              <p:cNvSpPr>
                <a:spLocks/>
              </p:cNvSpPr>
              <p:nvPr/>
            </p:nvSpPr>
            <p:spPr bwMode="auto">
              <a:xfrm rot="5400000">
                <a:off x="1643" y="2672"/>
                <a:ext cx="363" cy="248"/>
              </a:xfrm>
              <a:custGeom>
                <a:avLst/>
                <a:gdLst/>
                <a:ahLst/>
                <a:cxnLst>
                  <a:cxn ang="0">
                    <a:pos x="68" y="49"/>
                  </a:cxn>
                  <a:cxn ang="0">
                    <a:pos x="0" y="123"/>
                  </a:cxn>
                  <a:cxn ang="0">
                    <a:pos x="7" y="245"/>
                  </a:cxn>
                  <a:cxn ang="0">
                    <a:pos x="49" y="276"/>
                  </a:cxn>
                  <a:cxn ang="0">
                    <a:pos x="86" y="288"/>
                  </a:cxn>
                  <a:cxn ang="0">
                    <a:pos x="148" y="276"/>
                  </a:cxn>
                  <a:cxn ang="0">
                    <a:pos x="160" y="98"/>
                  </a:cxn>
                  <a:cxn ang="0">
                    <a:pos x="221" y="74"/>
                  </a:cxn>
                  <a:cxn ang="0">
                    <a:pos x="135" y="49"/>
                  </a:cxn>
                  <a:cxn ang="0">
                    <a:pos x="62" y="0"/>
                  </a:cxn>
                  <a:cxn ang="0">
                    <a:pos x="68" y="49"/>
                  </a:cxn>
                </a:cxnLst>
                <a:rect l="0" t="0" r="r" b="b"/>
                <a:pathLst>
                  <a:path w="221" h="294">
                    <a:moveTo>
                      <a:pt x="68" y="49"/>
                    </a:moveTo>
                    <a:cubicBezTo>
                      <a:pt x="30" y="58"/>
                      <a:pt x="13" y="87"/>
                      <a:pt x="0" y="123"/>
                    </a:cubicBezTo>
                    <a:cubicBezTo>
                      <a:pt x="2" y="164"/>
                      <a:pt x="0" y="205"/>
                      <a:pt x="7" y="245"/>
                    </a:cubicBezTo>
                    <a:cubicBezTo>
                      <a:pt x="9" y="259"/>
                      <a:pt x="39" y="272"/>
                      <a:pt x="49" y="276"/>
                    </a:cubicBezTo>
                    <a:cubicBezTo>
                      <a:pt x="61" y="281"/>
                      <a:pt x="86" y="288"/>
                      <a:pt x="86" y="288"/>
                    </a:cubicBezTo>
                    <a:cubicBezTo>
                      <a:pt x="107" y="284"/>
                      <a:pt x="138" y="294"/>
                      <a:pt x="148" y="276"/>
                    </a:cubicBezTo>
                    <a:cubicBezTo>
                      <a:pt x="155" y="264"/>
                      <a:pt x="151" y="128"/>
                      <a:pt x="160" y="98"/>
                    </a:cubicBezTo>
                    <a:cubicBezTo>
                      <a:pt x="165" y="82"/>
                      <a:pt x="208" y="78"/>
                      <a:pt x="221" y="74"/>
                    </a:cubicBezTo>
                    <a:cubicBezTo>
                      <a:pt x="191" y="68"/>
                      <a:pt x="165" y="56"/>
                      <a:pt x="135" y="49"/>
                    </a:cubicBezTo>
                    <a:cubicBezTo>
                      <a:pt x="109" y="32"/>
                      <a:pt x="92" y="10"/>
                      <a:pt x="62" y="0"/>
                    </a:cubicBezTo>
                    <a:cubicBezTo>
                      <a:pt x="52" y="32"/>
                      <a:pt x="68" y="21"/>
                      <a:pt x="68" y="49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20"/>
              <p:cNvSpPr>
                <a:spLocks/>
              </p:cNvSpPr>
              <p:nvPr/>
            </p:nvSpPr>
            <p:spPr bwMode="auto">
              <a:xfrm>
                <a:off x="1610" y="2568"/>
                <a:ext cx="72" cy="8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4" y="49"/>
                  </a:cxn>
                  <a:cxn ang="0">
                    <a:pos x="45" y="18"/>
                  </a:cxn>
                  <a:cxn ang="0">
                    <a:pos x="8" y="0"/>
                  </a:cxn>
                </a:cxnLst>
                <a:rect l="0" t="0" r="r" b="b"/>
                <a:pathLst>
                  <a:path w="72" h="85">
                    <a:moveTo>
                      <a:pt x="8" y="0"/>
                    </a:moveTo>
                    <a:cubicBezTo>
                      <a:pt x="13" y="40"/>
                      <a:pt x="0" y="85"/>
                      <a:pt x="64" y="49"/>
                    </a:cubicBezTo>
                    <a:cubicBezTo>
                      <a:pt x="72" y="45"/>
                      <a:pt x="46" y="18"/>
                      <a:pt x="45" y="18"/>
                    </a:cubicBezTo>
                    <a:cubicBezTo>
                      <a:pt x="4" y="2"/>
                      <a:pt x="8" y="27"/>
                      <a:pt x="8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21"/>
              <p:cNvSpPr>
                <a:spLocks/>
              </p:cNvSpPr>
              <p:nvPr/>
            </p:nvSpPr>
            <p:spPr bwMode="auto">
              <a:xfrm>
                <a:off x="1111" y="2432"/>
                <a:ext cx="72" cy="8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4" y="49"/>
                  </a:cxn>
                  <a:cxn ang="0">
                    <a:pos x="45" y="18"/>
                  </a:cxn>
                  <a:cxn ang="0">
                    <a:pos x="8" y="0"/>
                  </a:cxn>
                </a:cxnLst>
                <a:rect l="0" t="0" r="r" b="b"/>
                <a:pathLst>
                  <a:path w="72" h="85">
                    <a:moveTo>
                      <a:pt x="8" y="0"/>
                    </a:moveTo>
                    <a:cubicBezTo>
                      <a:pt x="13" y="40"/>
                      <a:pt x="0" y="85"/>
                      <a:pt x="64" y="49"/>
                    </a:cubicBezTo>
                    <a:cubicBezTo>
                      <a:pt x="72" y="45"/>
                      <a:pt x="46" y="18"/>
                      <a:pt x="45" y="18"/>
                    </a:cubicBezTo>
                    <a:cubicBezTo>
                      <a:pt x="4" y="2"/>
                      <a:pt x="8" y="27"/>
                      <a:pt x="8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22"/>
              <p:cNvSpPr>
                <a:spLocks/>
              </p:cNvSpPr>
              <p:nvPr/>
            </p:nvSpPr>
            <p:spPr bwMode="auto">
              <a:xfrm>
                <a:off x="884" y="2931"/>
                <a:ext cx="72" cy="8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4" y="49"/>
                  </a:cxn>
                  <a:cxn ang="0">
                    <a:pos x="45" y="18"/>
                  </a:cxn>
                  <a:cxn ang="0">
                    <a:pos x="8" y="0"/>
                  </a:cxn>
                </a:cxnLst>
                <a:rect l="0" t="0" r="r" b="b"/>
                <a:pathLst>
                  <a:path w="72" h="85">
                    <a:moveTo>
                      <a:pt x="8" y="0"/>
                    </a:moveTo>
                    <a:cubicBezTo>
                      <a:pt x="13" y="40"/>
                      <a:pt x="0" y="85"/>
                      <a:pt x="64" y="49"/>
                    </a:cubicBezTo>
                    <a:cubicBezTo>
                      <a:pt x="72" y="45"/>
                      <a:pt x="46" y="18"/>
                      <a:pt x="45" y="18"/>
                    </a:cubicBezTo>
                    <a:cubicBezTo>
                      <a:pt x="4" y="2"/>
                      <a:pt x="8" y="27"/>
                      <a:pt x="8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23"/>
              <p:cNvSpPr>
                <a:spLocks/>
              </p:cNvSpPr>
              <p:nvPr/>
            </p:nvSpPr>
            <p:spPr bwMode="auto">
              <a:xfrm>
                <a:off x="1474" y="2976"/>
                <a:ext cx="178" cy="137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20" y="52"/>
                  </a:cxn>
                  <a:cxn ang="0">
                    <a:pos x="38" y="137"/>
                  </a:cxn>
                  <a:cxn ang="0">
                    <a:pos x="161" y="113"/>
                  </a:cxn>
                  <a:cxn ang="0">
                    <a:pos x="173" y="95"/>
                  </a:cxn>
                  <a:cxn ang="0">
                    <a:pos x="106" y="15"/>
                  </a:cxn>
                  <a:cxn ang="0">
                    <a:pos x="81" y="3"/>
                  </a:cxn>
                </a:cxnLst>
                <a:rect l="0" t="0" r="r" b="b"/>
                <a:pathLst>
                  <a:path w="178" h="137">
                    <a:moveTo>
                      <a:pt x="81" y="3"/>
                    </a:moveTo>
                    <a:cubicBezTo>
                      <a:pt x="61" y="23"/>
                      <a:pt x="40" y="31"/>
                      <a:pt x="20" y="52"/>
                    </a:cubicBezTo>
                    <a:cubicBezTo>
                      <a:pt x="12" y="84"/>
                      <a:pt x="0" y="124"/>
                      <a:pt x="38" y="137"/>
                    </a:cubicBezTo>
                    <a:cubicBezTo>
                      <a:pt x="160" y="129"/>
                      <a:pt x="98" y="134"/>
                      <a:pt x="161" y="113"/>
                    </a:cubicBezTo>
                    <a:cubicBezTo>
                      <a:pt x="165" y="107"/>
                      <a:pt x="172" y="102"/>
                      <a:pt x="173" y="95"/>
                    </a:cubicBezTo>
                    <a:cubicBezTo>
                      <a:pt x="178" y="67"/>
                      <a:pt x="128" y="26"/>
                      <a:pt x="106" y="15"/>
                    </a:cubicBezTo>
                    <a:cubicBezTo>
                      <a:pt x="75" y="0"/>
                      <a:pt x="98" y="17"/>
                      <a:pt x="81" y="3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/>
              </p:cNvSpPr>
              <p:nvPr/>
            </p:nvSpPr>
            <p:spPr bwMode="auto">
              <a:xfrm>
                <a:off x="1111" y="2704"/>
                <a:ext cx="178" cy="137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20" y="52"/>
                  </a:cxn>
                  <a:cxn ang="0">
                    <a:pos x="38" y="137"/>
                  </a:cxn>
                  <a:cxn ang="0">
                    <a:pos x="161" y="113"/>
                  </a:cxn>
                  <a:cxn ang="0">
                    <a:pos x="173" y="95"/>
                  </a:cxn>
                  <a:cxn ang="0">
                    <a:pos x="106" y="15"/>
                  </a:cxn>
                  <a:cxn ang="0">
                    <a:pos x="81" y="3"/>
                  </a:cxn>
                </a:cxnLst>
                <a:rect l="0" t="0" r="r" b="b"/>
                <a:pathLst>
                  <a:path w="178" h="137">
                    <a:moveTo>
                      <a:pt x="81" y="3"/>
                    </a:moveTo>
                    <a:cubicBezTo>
                      <a:pt x="61" y="23"/>
                      <a:pt x="40" y="31"/>
                      <a:pt x="20" y="52"/>
                    </a:cubicBezTo>
                    <a:cubicBezTo>
                      <a:pt x="12" y="84"/>
                      <a:pt x="0" y="124"/>
                      <a:pt x="38" y="137"/>
                    </a:cubicBezTo>
                    <a:cubicBezTo>
                      <a:pt x="160" y="129"/>
                      <a:pt x="98" y="134"/>
                      <a:pt x="161" y="113"/>
                    </a:cubicBezTo>
                    <a:cubicBezTo>
                      <a:pt x="165" y="107"/>
                      <a:pt x="172" y="102"/>
                      <a:pt x="173" y="95"/>
                    </a:cubicBezTo>
                    <a:cubicBezTo>
                      <a:pt x="178" y="67"/>
                      <a:pt x="128" y="26"/>
                      <a:pt x="106" y="15"/>
                    </a:cubicBezTo>
                    <a:cubicBezTo>
                      <a:pt x="75" y="0"/>
                      <a:pt x="98" y="17"/>
                      <a:pt x="81" y="3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25"/>
              <p:cNvSpPr>
                <a:spLocks/>
              </p:cNvSpPr>
              <p:nvPr/>
            </p:nvSpPr>
            <p:spPr bwMode="auto">
              <a:xfrm rot="-3049580">
                <a:off x="839" y="2704"/>
                <a:ext cx="160" cy="208"/>
              </a:xfrm>
              <a:custGeom>
                <a:avLst/>
                <a:gdLst/>
                <a:ahLst/>
                <a:cxnLst>
                  <a:cxn ang="0">
                    <a:pos x="6" y="42"/>
                  </a:cxn>
                  <a:cxn ang="0">
                    <a:pos x="31" y="189"/>
                  </a:cxn>
                  <a:cxn ang="0">
                    <a:pos x="68" y="208"/>
                  </a:cxn>
                  <a:cxn ang="0">
                    <a:pos x="141" y="177"/>
                  </a:cxn>
                  <a:cxn ang="0">
                    <a:pos x="160" y="110"/>
                  </a:cxn>
                  <a:cxn ang="0">
                    <a:pos x="104" y="36"/>
                  </a:cxn>
                  <a:cxn ang="0">
                    <a:pos x="55" y="0"/>
                  </a:cxn>
                  <a:cxn ang="0">
                    <a:pos x="6" y="42"/>
                  </a:cxn>
                </a:cxnLst>
                <a:rect l="0" t="0" r="r" b="b"/>
                <a:pathLst>
                  <a:path w="160" h="208">
                    <a:moveTo>
                      <a:pt x="6" y="42"/>
                    </a:moveTo>
                    <a:cubicBezTo>
                      <a:pt x="7" y="58"/>
                      <a:pt x="0" y="163"/>
                      <a:pt x="31" y="189"/>
                    </a:cubicBezTo>
                    <a:cubicBezTo>
                      <a:pt x="42" y="198"/>
                      <a:pt x="56" y="201"/>
                      <a:pt x="68" y="208"/>
                    </a:cubicBezTo>
                    <a:cubicBezTo>
                      <a:pt x="116" y="201"/>
                      <a:pt x="107" y="200"/>
                      <a:pt x="141" y="177"/>
                    </a:cubicBezTo>
                    <a:cubicBezTo>
                      <a:pt x="156" y="130"/>
                      <a:pt x="150" y="153"/>
                      <a:pt x="160" y="110"/>
                    </a:cubicBezTo>
                    <a:cubicBezTo>
                      <a:pt x="153" y="75"/>
                      <a:pt x="139" y="47"/>
                      <a:pt x="104" y="36"/>
                    </a:cubicBezTo>
                    <a:cubicBezTo>
                      <a:pt x="90" y="15"/>
                      <a:pt x="79" y="8"/>
                      <a:pt x="55" y="0"/>
                    </a:cubicBezTo>
                    <a:cubicBezTo>
                      <a:pt x="23" y="8"/>
                      <a:pt x="14" y="10"/>
                      <a:pt x="6" y="42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26"/>
              <p:cNvSpPr>
                <a:spLocks/>
              </p:cNvSpPr>
              <p:nvPr/>
            </p:nvSpPr>
            <p:spPr bwMode="auto">
              <a:xfrm rot="3629960">
                <a:off x="1238" y="2124"/>
                <a:ext cx="221" cy="294"/>
              </a:xfrm>
              <a:custGeom>
                <a:avLst/>
                <a:gdLst/>
                <a:ahLst/>
                <a:cxnLst>
                  <a:cxn ang="0">
                    <a:pos x="68" y="49"/>
                  </a:cxn>
                  <a:cxn ang="0">
                    <a:pos x="0" y="123"/>
                  </a:cxn>
                  <a:cxn ang="0">
                    <a:pos x="7" y="245"/>
                  </a:cxn>
                  <a:cxn ang="0">
                    <a:pos x="49" y="276"/>
                  </a:cxn>
                  <a:cxn ang="0">
                    <a:pos x="86" y="288"/>
                  </a:cxn>
                  <a:cxn ang="0">
                    <a:pos x="148" y="276"/>
                  </a:cxn>
                  <a:cxn ang="0">
                    <a:pos x="160" y="98"/>
                  </a:cxn>
                  <a:cxn ang="0">
                    <a:pos x="221" y="74"/>
                  </a:cxn>
                  <a:cxn ang="0">
                    <a:pos x="135" y="49"/>
                  </a:cxn>
                  <a:cxn ang="0">
                    <a:pos x="62" y="0"/>
                  </a:cxn>
                  <a:cxn ang="0">
                    <a:pos x="68" y="49"/>
                  </a:cxn>
                </a:cxnLst>
                <a:rect l="0" t="0" r="r" b="b"/>
                <a:pathLst>
                  <a:path w="221" h="294">
                    <a:moveTo>
                      <a:pt x="68" y="49"/>
                    </a:moveTo>
                    <a:cubicBezTo>
                      <a:pt x="30" y="58"/>
                      <a:pt x="13" y="87"/>
                      <a:pt x="0" y="123"/>
                    </a:cubicBezTo>
                    <a:cubicBezTo>
                      <a:pt x="2" y="164"/>
                      <a:pt x="0" y="205"/>
                      <a:pt x="7" y="245"/>
                    </a:cubicBezTo>
                    <a:cubicBezTo>
                      <a:pt x="9" y="259"/>
                      <a:pt x="39" y="272"/>
                      <a:pt x="49" y="276"/>
                    </a:cubicBezTo>
                    <a:cubicBezTo>
                      <a:pt x="61" y="281"/>
                      <a:pt x="86" y="288"/>
                      <a:pt x="86" y="288"/>
                    </a:cubicBezTo>
                    <a:cubicBezTo>
                      <a:pt x="107" y="284"/>
                      <a:pt x="138" y="294"/>
                      <a:pt x="148" y="276"/>
                    </a:cubicBezTo>
                    <a:cubicBezTo>
                      <a:pt x="155" y="264"/>
                      <a:pt x="151" y="128"/>
                      <a:pt x="160" y="98"/>
                    </a:cubicBezTo>
                    <a:cubicBezTo>
                      <a:pt x="165" y="82"/>
                      <a:pt x="208" y="78"/>
                      <a:pt x="221" y="74"/>
                    </a:cubicBezTo>
                    <a:cubicBezTo>
                      <a:pt x="191" y="68"/>
                      <a:pt x="165" y="56"/>
                      <a:pt x="135" y="49"/>
                    </a:cubicBezTo>
                    <a:cubicBezTo>
                      <a:pt x="109" y="32"/>
                      <a:pt x="92" y="10"/>
                      <a:pt x="62" y="0"/>
                    </a:cubicBezTo>
                    <a:cubicBezTo>
                      <a:pt x="52" y="32"/>
                      <a:pt x="68" y="21"/>
                      <a:pt x="68" y="49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27"/>
              <p:cNvSpPr>
                <a:spLocks/>
              </p:cNvSpPr>
              <p:nvPr/>
            </p:nvSpPr>
            <p:spPr bwMode="auto">
              <a:xfrm>
                <a:off x="1583" y="2659"/>
                <a:ext cx="90" cy="13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49"/>
                  </a:cxn>
                  <a:cxn ang="0">
                    <a:pos x="85" y="117"/>
                  </a:cxn>
                  <a:cxn ang="0">
                    <a:pos x="36" y="0"/>
                  </a:cxn>
                </a:cxnLst>
                <a:rect l="0" t="0" r="r" b="b"/>
                <a:pathLst>
                  <a:path w="90" h="138">
                    <a:moveTo>
                      <a:pt x="36" y="0"/>
                    </a:moveTo>
                    <a:cubicBezTo>
                      <a:pt x="14" y="15"/>
                      <a:pt x="14" y="28"/>
                      <a:pt x="0" y="49"/>
                    </a:cubicBezTo>
                    <a:cubicBezTo>
                      <a:pt x="8" y="138"/>
                      <a:pt x="0" y="125"/>
                      <a:pt x="85" y="117"/>
                    </a:cubicBezTo>
                    <a:cubicBezTo>
                      <a:pt x="83" y="91"/>
                      <a:pt x="90" y="0"/>
                      <a:pt x="36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28"/>
              <p:cNvSpPr>
                <a:spLocks/>
              </p:cNvSpPr>
              <p:nvPr/>
            </p:nvSpPr>
            <p:spPr bwMode="auto">
              <a:xfrm>
                <a:off x="1474" y="2296"/>
                <a:ext cx="327" cy="245"/>
              </a:xfrm>
              <a:custGeom>
                <a:avLst/>
                <a:gdLst/>
                <a:ahLst/>
                <a:cxnLst>
                  <a:cxn ang="0">
                    <a:pos x="85" y="31"/>
                  </a:cxn>
                  <a:cxn ang="0">
                    <a:pos x="36" y="74"/>
                  </a:cxn>
                  <a:cxn ang="0">
                    <a:pos x="153" y="245"/>
                  </a:cxn>
                  <a:cxn ang="0">
                    <a:pos x="294" y="221"/>
                  </a:cxn>
                  <a:cxn ang="0">
                    <a:pos x="275" y="62"/>
                  </a:cxn>
                  <a:cxn ang="0">
                    <a:pos x="171" y="6"/>
                  </a:cxn>
                  <a:cxn ang="0">
                    <a:pos x="85" y="31"/>
                  </a:cxn>
                </a:cxnLst>
                <a:rect l="0" t="0" r="r" b="b"/>
                <a:pathLst>
                  <a:path w="327" h="245">
                    <a:moveTo>
                      <a:pt x="85" y="31"/>
                    </a:moveTo>
                    <a:cubicBezTo>
                      <a:pt x="61" y="39"/>
                      <a:pt x="55" y="56"/>
                      <a:pt x="36" y="74"/>
                    </a:cubicBezTo>
                    <a:cubicBezTo>
                      <a:pt x="0" y="182"/>
                      <a:pt x="70" y="225"/>
                      <a:pt x="153" y="245"/>
                    </a:cubicBezTo>
                    <a:cubicBezTo>
                      <a:pt x="257" y="238"/>
                      <a:pt x="223" y="235"/>
                      <a:pt x="294" y="221"/>
                    </a:cubicBezTo>
                    <a:cubicBezTo>
                      <a:pt x="304" y="168"/>
                      <a:pt x="327" y="95"/>
                      <a:pt x="275" y="62"/>
                    </a:cubicBezTo>
                    <a:cubicBezTo>
                      <a:pt x="251" y="24"/>
                      <a:pt x="210" y="20"/>
                      <a:pt x="171" y="6"/>
                    </a:cubicBezTo>
                    <a:cubicBezTo>
                      <a:pt x="159" y="7"/>
                      <a:pt x="85" y="0"/>
                      <a:pt x="85" y="31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29"/>
              <p:cNvSpPr>
                <a:spLocks/>
              </p:cNvSpPr>
              <p:nvPr/>
            </p:nvSpPr>
            <p:spPr bwMode="auto">
              <a:xfrm>
                <a:off x="1156" y="3158"/>
                <a:ext cx="272" cy="304"/>
              </a:xfrm>
              <a:custGeom>
                <a:avLst/>
                <a:gdLst/>
                <a:ahLst/>
                <a:cxnLst>
                  <a:cxn ang="0">
                    <a:pos x="109" y="21"/>
                  </a:cxn>
                  <a:cxn ang="0">
                    <a:pos x="59" y="46"/>
                  </a:cxn>
                  <a:cxn ang="0">
                    <a:pos x="29" y="113"/>
                  </a:cxn>
                  <a:cxn ang="0">
                    <a:pos x="78" y="297"/>
                  </a:cxn>
                  <a:cxn ang="0">
                    <a:pos x="347" y="236"/>
                  </a:cxn>
                  <a:cxn ang="0">
                    <a:pos x="274" y="64"/>
                  </a:cxn>
                  <a:cxn ang="0">
                    <a:pos x="109" y="21"/>
                  </a:cxn>
                </a:cxnLst>
                <a:rect l="0" t="0" r="r" b="b"/>
                <a:pathLst>
                  <a:path w="347" h="349">
                    <a:moveTo>
                      <a:pt x="109" y="21"/>
                    </a:moveTo>
                    <a:cubicBezTo>
                      <a:pt x="88" y="28"/>
                      <a:pt x="80" y="39"/>
                      <a:pt x="59" y="46"/>
                    </a:cubicBezTo>
                    <a:cubicBezTo>
                      <a:pt x="44" y="68"/>
                      <a:pt x="35" y="87"/>
                      <a:pt x="29" y="113"/>
                    </a:cubicBezTo>
                    <a:cubicBezTo>
                      <a:pt x="35" y="262"/>
                      <a:pt x="0" y="248"/>
                      <a:pt x="78" y="297"/>
                    </a:cubicBezTo>
                    <a:cubicBezTo>
                      <a:pt x="199" y="294"/>
                      <a:pt x="309" y="349"/>
                      <a:pt x="347" y="236"/>
                    </a:cubicBezTo>
                    <a:cubicBezTo>
                      <a:pt x="342" y="154"/>
                      <a:pt x="340" y="108"/>
                      <a:pt x="274" y="64"/>
                    </a:cubicBezTo>
                    <a:cubicBezTo>
                      <a:pt x="231" y="0"/>
                      <a:pt x="187" y="16"/>
                      <a:pt x="109" y="21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30"/>
              <p:cNvSpPr>
                <a:spLocks/>
              </p:cNvSpPr>
              <p:nvPr/>
            </p:nvSpPr>
            <p:spPr bwMode="auto">
              <a:xfrm>
                <a:off x="1791" y="2523"/>
                <a:ext cx="72" cy="8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4" y="49"/>
                  </a:cxn>
                  <a:cxn ang="0">
                    <a:pos x="45" y="18"/>
                  </a:cxn>
                  <a:cxn ang="0">
                    <a:pos x="8" y="0"/>
                  </a:cxn>
                </a:cxnLst>
                <a:rect l="0" t="0" r="r" b="b"/>
                <a:pathLst>
                  <a:path w="72" h="85">
                    <a:moveTo>
                      <a:pt x="8" y="0"/>
                    </a:moveTo>
                    <a:cubicBezTo>
                      <a:pt x="13" y="40"/>
                      <a:pt x="0" y="85"/>
                      <a:pt x="64" y="49"/>
                    </a:cubicBezTo>
                    <a:cubicBezTo>
                      <a:pt x="72" y="45"/>
                      <a:pt x="46" y="18"/>
                      <a:pt x="45" y="18"/>
                    </a:cubicBezTo>
                    <a:cubicBezTo>
                      <a:pt x="4" y="2"/>
                      <a:pt x="8" y="27"/>
                      <a:pt x="8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31"/>
              <p:cNvSpPr>
                <a:spLocks/>
              </p:cNvSpPr>
              <p:nvPr/>
            </p:nvSpPr>
            <p:spPr bwMode="auto">
              <a:xfrm>
                <a:off x="975" y="2341"/>
                <a:ext cx="72" cy="8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4" y="49"/>
                  </a:cxn>
                  <a:cxn ang="0">
                    <a:pos x="45" y="18"/>
                  </a:cxn>
                  <a:cxn ang="0">
                    <a:pos x="8" y="0"/>
                  </a:cxn>
                </a:cxnLst>
                <a:rect l="0" t="0" r="r" b="b"/>
                <a:pathLst>
                  <a:path w="72" h="85">
                    <a:moveTo>
                      <a:pt x="8" y="0"/>
                    </a:moveTo>
                    <a:cubicBezTo>
                      <a:pt x="13" y="40"/>
                      <a:pt x="0" y="85"/>
                      <a:pt x="64" y="49"/>
                    </a:cubicBezTo>
                    <a:cubicBezTo>
                      <a:pt x="72" y="45"/>
                      <a:pt x="46" y="18"/>
                      <a:pt x="45" y="18"/>
                    </a:cubicBezTo>
                    <a:cubicBezTo>
                      <a:pt x="4" y="2"/>
                      <a:pt x="8" y="27"/>
                      <a:pt x="8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32"/>
              <p:cNvSpPr>
                <a:spLocks/>
              </p:cNvSpPr>
              <p:nvPr/>
            </p:nvSpPr>
            <p:spPr bwMode="auto">
              <a:xfrm>
                <a:off x="884" y="3022"/>
                <a:ext cx="72" cy="8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4" y="49"/>
                  </a:cxn>
                  <a:cxn ang="0">
                    <a:pos x="45" y="18"/>
                  </a:cxn>
                  <a:cxn ang="0">
                    <a:pos x="8" y="0"/>
                  </a:cxn>
                </a:cxnLst>
                <a:rect l="0" t="0" r="r" b="b"/>
                <a:pathLst>
                  <a:path w="72" h="85">
                    <a:moveTo>
                      <a:pt x="8" y="0"/>
                    </a:moveTo>
                    <a:cubicBezTo>
                      <a:pt x="13" y="40"/>
                      <a:pt x="0" y="85"/>
                      <a:pt x="64" y="49"/>
                    </a:cubicBezTo>
                    <a:cubicBezTo>
                      <a:pt x="72" y="45"/>
                      <a:pt x="46" y="18"/>
                      <a:pt x="45" y="18"/>
                    </a:cubicBezTo>
                    <a:cubicBezTo>
                      <a:pt x="4" y="2"/>
                      <a:pt x="8" y="27"/>
                      <a:pt x="8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33"/>
              <p:cNvSpPr>
                <a:spLocks/>
              </p:cNvSpPr>
              <p:nvPr/>
            </p:nvSpPr>
            <p:spPr bwMode="auto">
              <a:xfrm>
                <a:off x="975" y="3158"/>
                <a:ext cx="178" cy="137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20" y="52"/>
                  </a:cxn>
                  <a:cxn ang="0">
                    <a:pos x="38" y="137"/>
                  </a:cxn>
                  <a:cxn ang="0">
                    <a:pos x="161" y="113"/>
                  </a:cxn>
                  <a:cxn ang="0">
                    <a:pos x="173" y="95"/>
                  </a:cxn>
                  <a:cxn ang="0">
                    <a:pos x="106" y="15"/>
                  </a:cxn>
                  <a:cxn ang="0">
                    <a:pos x="81" y="3"/>
                  </a:cxn>
                </a:cxnLst>
                <a:rect l="0" t="0" r="r" b="b"/>
                <a:pathLst>
                  <a:path w="178" h="137">
                    <a:moveTo>
                      <a:pt x="81" y="3"/>
                    </a:moveTo>
                    <a:cubicBezTo>
                      <a:pt x="61" y="23"/>
                      <a:pt x="40" y="31"/>
                      <a:pt x="20" y="52"/>
                    </a:cubicBezTo>
                    <a:cubicBezTo>
                      <a:pt x="12" y="84"/>
                      <a:pt x="0" y="124"/>
                      <a:pt x="38" y="137"/>
                    </a:cubicBezTo>
                    <a:cubicBezTo>
                      <a:pt x="160" y="129"/>
                      <a:pt x="98" y="134"/>
                      <a:pt x="161" y="113"/>
                    </a:cubicBezTo>
                    <a:cubicBezTo>
                      <a:pt x="165" y="107"/>
                      <a:pt x="172" y="102"/>
                      <a:pt x="173" y="95"/>
                    </a:cubicBezTo>
                    <a:cubicBezTo>
                      <a:pt x="178" y="67"/>
                      <a:pt x="128" y="26"/>
                      <a:pt x="106" y="15"/>
                    </a:cubicBezTo>
                    <a:cubicBezTo>
                      <a:pt x="75" y="0"/>
                      <a:pt x="98" y="17"/>
                      <a:pt x="81" y="3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" name="AutoShape 37"/>
            <p:cNvSpPr>
              <a:spLocks noChangeArrowheads="1"/>
            </p:cNvSpPr>
            <p:nvPr/>
          </p:nvSpPr>
          <p:spPr bwMode="auto">
            <a:xfrm>
              <a:off x="2124075" y="3357563"/>
              <a:ext cx="1727200" cy="647700"/>
            </a:xfrm>
            <a:prstGeom prst="rightArrow">
              <a:avLst>
                <a:gd name="adj1" fmla="val 50000"/>
                <a:gd name="adj2" fmla="val 66667"/>
              </a:avLst>
            </a:prstGeom>
            <a:gradFill rotWithShape="1">
              <a:gsLst>
                <a:gs pos="0">
                  <a:srgbClr val="000082"/>
                </a:gs>
                <a:gs pos="15000">
                  <a:srgbClr val="66008F"/>
                </a:gs>
                <a:gs pos="32499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1">
                  <a:srgbClr val="FF0000"/>
                </a:gs>
                <a:gs pos="67501">
                  <a:srgbClr val="BA0066"/>
                </a:gs>
                <a:gs pos="85000">
                  <a:srgbClr val="66008F"/>
                </a:gs>
                <a:gs pos="100000">
                  <a:srgbClr val="00008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0" name="Group 51"/>
            <p:cNvGrpSpPr>
              <a:grpSpLocks/>
            </p:cNvGrpSpPr>
            <p:nvPr/>
          </p:nvGrpSpPr>
          <p:grpSpPr bwMode="auto">
            <a:xfrm>
              <a:off x="3994150" y="2992438"/>
              <a:ext cx="2168525" cy="1306512"/>
              <a:chOff x="1971" y="2565"/>
              <a:chExt cx="1366" cy="823"/>
            </a:xfrm>
          </p:grpSpPr>
          <p:sp>
            <p:nvSpPr>
              <p:cNvPr id="81" name="AutoShape 39"/>
              <p:cNvSpPr>
                <a:spLocks noChangeArrowheads="1"/>
              </p:cNvSpPr>
              <p:nvPr/>
            </p:nvSpPr>
            <p:spPr bwMode="auto">
              <a:xfrm rot="-682191">
                <a:off x="1976" y="2670"/>
                <a:ext cx="1089" cy="93"/>
              </a:xfrm>
              <a:prstGeom prst="wave">
                <a:avLst>
                  <a:gd name="adj1" fmla="val 20644"/>
                  <a:gd name="adj2" fmla="val 1102"/>
                </a:avLst>
              </a:prstGeom>
              <a:gradFill rotWithShape="1">
                <a:gsLst>
                  <a:gs pos="0">
                    <a:srgbClr val="000082">
                      <a:alpha val="81000"/>
                    </a:srgbClr>
                  </a:gs>
                  <a:gs pos="15000">
                    <a:srgbClr val="66008F">
                      <a:alpha val="81900"/>
                    </a:srgbClr>
                  </a:gs>
                  <a:gs pos="32499">
                    <a:srgbClr val="BA0066">
                      <a:alpha val="82950"/>
                    </a:srgbClr>
                  </a:gs>
                  <a:gs pos="45000">
                    <a:srgbClr val="FF0000">
                      <a:alpha val="83700"/>
                    </a:srgbClr>
                  </a:gs>
                  <a:gs pos="50000">
                    <a:srgbClr val="FF8200">
                      <a:alpha val="84000"/>
                    </a:srgbClr>
                  </a:gs>
                  <a:gs pos="55001">
                    <a:srgbClr val="FF0000">
                      <a:alpha val="83700"/>
                    </a:srgbClr>
                  </a:gs>
                  <a:gs pos="67501">
                    <a:srgbClr val="BA0066">
                      <a:alpha val="82950"/>
                    </a:srgbClr>
                  </a:gs>
                  <a:gs pos="85000">
                    <a:srgbClr val="66008F">
                      <a:alpha val="81900"/>
                    </a:srgbClr>
                  </a:gs>
                  <a:gs pos="100000">
                    <a:srgbClr val="000082">
                      <a:alpha val="81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AutoShape 40"/>
              <p:cNvSpPr>
                <a:spLocks noChangeArrowheads="1"/>
              </p:cNvSpPr>
              <p:nvPr/>
            </p:nvSpPr>
            <p:spPr bwMode="auto">
              <a:xfrm rot="456793">
                <a:off x="1971" y="3258"/>
                <a:ext cx="1135" cy="60"/>
              </a:xfrm>
              <a:prstGeom prst="wave">
                <a:avLst>
                  <a:gd name="adj1" fmla="val 20644"/>
                  <a:gd name="adj2" fmla="val 0"/>
                </a:avLst>
              </a:prstGeom>
              <a:gradFill rotWithShape="1">
                <a:gsLst>
                  <a:gs pos="0">
                    <a:srgbClr val="000082">
                      <a:alpha val="81000"/>
                    </a:srgbClr>
                  </a:gs>
                  <a:gs pos="15000">
                    <a:srgbClr val="66008F">
                      <a:alpha val="81900"/>
                    </a:srgbClr>
                  </a:gs>
                  <a:gs pos="32499">
                    <a:srgbClr val="BA0066">
                      <a:alpha val="82950"/>
                    </a:srgbClr>
                  </a:gs>
                  <a:gs pos="45000">
                    <a:srgbClr val="FF0000">
                      <a:alpha val="83700"/>
                    </a:srgbClr>
                  </a:gs>
                  <a:gs pos="50000">
                    <a:srgbClr val="FF8200">
                      <a:alpha val="84000"/>
                    </a:srgbClr>
                  </a:gs>
                  <a:gs pos="55001">
                    <a:srgbClr val="FF0000">
                      <a:alpha val="83700"/>
                    </a:srgbClr>
                  </a:gs>
                  <a:gs pos="67501">
                    <a:srgbClr val="BA0066">
                      <a:alpha val="82950"/>
                    </a:srgbClr>
                  </a:gs>
                  <a:gs pos="85000">
                    <a:srgbClr val="66008F">
                      <a:alpha val="81900"/>
                    </a:srgbClr>
                  </a:gs>
                  <a:gs pos="100000">
                    <a:srgbClr val="000082">
                      <a:alpha val="81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AutoShape 41"/>
              <p:cNvSpPr>
                <a:spLocks noChangeArrowheads="1"/>
              </p:cNvSpPr>
              <p:nvPr/>
            </p:nvSpPr>
            <p:spPr bwMode="auto">
              <a:xfrm flipV="1">
                <a:off x="1976" y="2987"/>
                <a:ext cx="1134" cy="90"/>
              </a:xfrm>
              <a:prstGeom prst="wave">
                <a:avLst>
                  <a:gd name="adj1" fmla="val 20644"/>
                  <a:gd name="adj2" fmla="val 0"/>
                </a:avLst>
              </a:prstGeom>
              <a:gradFill rotWithShape="1">
                <a:gsLst>
                  <a:gs pos="0">
                    <a:srgbClr val="000082">
                      <a:alpha val="81000"/>
                    </a:srgbClr>
                  </a:gs>
                  <a:gs pos="15000">
                    <a:srgbClr val="66008F">
                      <a:alpha val="81900"/>
                    </a:srgbClr>
                  </a:gs>
                  <a:gs pos="32499">
                    <a:srgbClr val="BA0066">
                      <a:alpha val="82950"/>
                    </a:srgbClr>
                  </a:gs>
                  <a:gs pos="45000">
                    <a:srgbClr val="FF0000">
                      <a:alpha val="83700"/>
                    </a:srgbClr>
                  </a:gs>
                  <a:gs pos="50000">
                    <a:srgbClr val="FF8200">
                      <a:alpha val="84000"/>
                    </a:srgbClr>
                  </a:gs>
                  <a:gs pos="55001">
                    <a:srgbClr val="FF0000">
                      <a:alpha val="83700"/>
                    </a:srgbClr>
                  </a:gs>
                  <a:gs pos="67501">
                    <a:srgbClr val="BA0066">
                      <a:alpha val="82950"/>
                    </a:srgbClr>
                  </a:gs>
                  <a:gs pos="85000">
                    <a:srgbClr val="66008F">
                      <a:alpha val="81900"/>
                    </a:srgbClr>
                  </a:gs>
                  <a:gs pos="100000">
                    <a:srgbClr val="000082">
                      <a:alpha val="81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AutoShape 42"/>
              <p:cNvSpPr>
                <a:spLocks noChangeArrowheads="1"/>
              </p:cNvSpPr>
              <p:nvPr/>
            </p:nvSpPr>
            <p:spPr bwMode="auto">
              <a:xfrm>
                <a:off x="3110" y="2987"/>
                <a:ext cx="226" cy="91"/>
              </a:xfrm>
              <a:prstGeom prst="rightArrow">
                <a:avLst>
                  <a:gd name="adj1" fmla="val 50000"/>
                  <a:gd name="adj2" fmla="val 62088"/>
                </a:avLst>
              </a:prstGeom>
              <a:gradFill rotWithShape="1">
                <a:gsLst>
                  <a:gs pos="0">
                    <a:srgbClr val="000082">
                      <a:alpha val="81000"/>
                    </a:srgbClr>
                  </a:gs>
                  <a:gs pos="15000">
                    <a:srgbClr val="66008F">
                      <a:alpha val="81900"/>
                    </a:srgbClr>
                  </a:gs>
                  <a:gs pos="32499">
                    <a:srgbClr val="BA0066">
                      <a:alpha val="82950"/>
                    </a:srgbClr>
                  </a:gs>
                  <a:gs pos="45000">
                    <a:srgbClr val="FF0000">
                      <a:alpha val="83700"/>
                    </a:srgbClr>
                  </a:gs>
                  <a:gs pos="50000">
                    <a:srgbClr val="FF8200">
                      <a:alpha val="84000"/>
                    </a:srgbClr>
                  </a:gs>
                  <a:gs pos="55001">
                    <a:srgbClr val="FF0000">
                      <a:alpha val="83700"/>
                    </a:srgbClr>
                  </a:gs>
                  <a:gs pos="67501">
                    <a:srgbClr val="BA0066">
                      <a:alpha val="82950"/>
                    </a:srgbClr>
                  </a:gs>
                  <a:gs pos="85000">
                    <a:srgbClr val="66008F">
                      <a:alpha val="81900"/>
                    </a:srgbClr>
                  </a:gs>
                  <a:gs pos="100000">
                    <a:srgbClr val="000082">
                      <a:alpha val="8100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AutoShape 43"/>
              <p:cNvSpPr>
                <a:spLocks noChangeArrowheads="1"/>
              </p:cNvSpPr>
              <p:nvPr/>
            </p:nvSpPr>
            <p:spPr bwMode="auto">
              <a:xfrm>
                <a:off x="3092" y="3331"/>
                <a:ext cx="226" cy="57"/>
              </a:xfrm>
              <a:prstGeom prst="rightArrow">
                <a:avLst>
                  <a:gd name="adj1" fmla="val 50000"/>
                  <a:gd name="adj2" fmla="val 99123"/>
                </a:avLst>
              </a:prstGeom>
              <a:gradFill rotWithShape="1">
                <a:gsLst>
                  <a:gs pos="0">
                    <a:srgbClr val="000082">
                      <a:alpha val="81000"/>
                    </a:srgbClr>
                  </a:gs>
                  <a:gs pos="15000">
                    <a:srgbClr val="66008F">
                      <a:alpha val="81900"/>
                    </a:srgbClr>
                  </a:gs>
                  <a:gs pos="32499">
                    <a:srgbClr val="BA0066">
                      <a:alpha val="82950"/>
                    </a:srgbClr>
                  </a:gs>
                  <a:gs pos="45000">
                    <a:srgbClr val="FF0000">
                      <a:alpha val="83700"/>
                    </a:srgbClr>
                  </a:gs>
                  <a:gs pos="50000">
                    <a:srgbClr val="FF8200">
                      <a:alpha val="84000"/>
                    </a:srgbClr>
                  </a:gs>
                  <a:gs pos="55001">
                    <a:srgbClr val="FF0000">
                      <a:alpha val="83700"/>
                    </a:srgbClr>
                  </a:gs>
                  <a:gs pos="67501">
                    <a:srgbClr val="BA0066">
                      <a:alpha val="82950"/>
                    </a:srgbClr>
                  </a:gs>
                  <a:gs pos="85000">
                    <a:srgbClr val="66008F">
                      <a:alpha val="81900"/>
                    </a:srgbClr>
                  </a:gs>
                  <a:gs pos="100000">
                    <a:srgbClr val="000082">
                      <a:alpha val="8100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AutoShape 38"/>
              <p:cNvSpPr>
                <a:spLocks noChangeArrowheads="1"/>
              </p:cNvSpPr>
              <p:nvPr/>
            </p:nvSpPr>
            <p:spPr bwMode="auto">
              <a:xfrm rot="-142633">
                <a:off x="3019" y="2565"/>
                <a:ext cx="318" cy="91"/>
              </a:xfrm>
              <a:prstGeom prst="rightArrow">
                <a:avLst>
                  <a:gd name="adj1" fmla="val 50000"/>
                  <a:gd name="adj2" fmla="val 87363"/>
                </a:avLst>
              </a:prstGeom>
              <a:gradFill rotWithShape="1">
                <a:gsLst>
                  <a:gs pos="0">
                    <a:srgbClr val="000082">
                      <a:alpha val="81000"/>
                    </a:srgbClr>
                  </a:gs>
                  <a:gs pos="15000">
                    <a:srgbClr val="66008F">
                      <a:alpha val="81900"/>
                    </a:srgbClr>
                  </a:gs>
                  <a:gs pos="32499">
                    <a:srgbClr val="BA0066">
                      <a:alpha val="82950"/>
                    </a:srgbClr>
                  </a:gs>
                  <a:gs pos="45000">
                    <a:srgbClr val="FF0000">
                      <a:alpha val="83700"/>
                    </a:srgbClr>
                  </a:gs>
                  <a:gs pos="50000">
                    <a:srgbClr val="FF8200">
                      <a:alpha val="84000"/>
                    </a:srgbClr>
                  </a:gs>
                  <a:gs pos="55001">
                    <a:srgbClr val="FF0000">
                      <a:alpha val="83700"/>
                    </a:srgbClr>
                  </a:gs>
                  <a:gs pos="67501">
                    <a:srgbClr val="BA0066">
                      <a:alpha val="82950"/>
                    </a:srgbClr>
                  </a:gs>
                  <a:gs pos="85000">
                    <a:srgbClr val="66008F">
                      <a:alpha val="81900"/>
                    </a:srgbClr>
                  </a:gs>
                  <a:gs pos="100000">
                    <a:srgbClr val="000082">
                      <a:alpha val="8100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7" name="Group 52"/>
            <p:cNvGrpSpPr>
              <a:grpSpLocks/>
            </p:cNvGrpSpPr>
            <p:nvPr/>
          </p:nvGrpSpPr>
          <p:grpSpPr bwMode="auto">
            <a:xfrm>
              <a:off x="2522538" y="1916113"/>
              <a:ext cx="6154737" cy="1822450"/>
              <a:chOff x="1408" y="1888"/>
              <a:chExt cx="3877" cy="1148"/>
            </a:xfrm>
          </p:grpSpPr>
          <p:sp>
            <p:nvSpPr>
              <p:cNvPr id="88" name="Rectangle 36"/>
              <p:cNvSpPr>
                <a:spLocks noChangeArrowheads="1"/>
              </p:cNvSpPr>
              <p:nvPr/>
            </p:nvSpPr>
            <p:spPr bwMode="auto">
              <a:xfrm>
                <a:off x="1408" y="1888"/>
                <a:ext cx="2186" cy="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400" b="1"/>
                  <a:t>The atmosphere behaves like prism</a:t>
                </a:r>
              </a:p>
              <a:p>
                <a:r>
                  <a:rPr lang="en-GB" sz="1400" b="1"/>
                  <a:t>of different sizes and refractive indices</a:t>
                </a:r>
              </a:p>
            </p:txBody>
          </p:sp>
          <p:sp>
            <p:nvSpPr>
              <p:cNvPr id="89" name="AutoShape 48"/>
              <p:cNvSpPr>
                <a:spLocks noChangeArrowheads="1"/>
              </p:cNvSpPr>
              <p:nvPr/>
            </p:nvSpPr>
            <p:spPr bwMode="auto">
              <a:xfrm flipV="1">
                <a:off x="3696" y="1979"/>
                <a:ext cx="1089" cy="725"/>
              </a:xfrm>
              <a:custGeom>
                <a:avLst/>
                <a:gdLst>
                  <a:gd name="G0" fmla="+- 12125 0 0"/>
                  <a:gd name="G1" fmla="+- 18656 0 0"/>
                  <a:gd name="G2" fmla="+- 8226 0 0"/>
                  <a:gd name="G3" fmla="*/ 12125 1 2"/>
                  <a:gd name="G4" fmla="+- G3 10800 0"/>
                  <a:gd name="G5" fmla="+- 21600 12125 18656"/>
                  <a:gd name="G6" fmla="+- 18656 8226 0"/>
                  <a:gd name="G7" fmla="*/ G6 1 2"/>
                  <a:gd name="G8" fmla="*/ 18656 2 1"/>
                  <a:gd name="G9" fmla="+- G8 0 21600"/>
                  <a:gd name="G10" fmla="*/ 21600 G0 G1"/>
                  <a:gd name="G11" fmla="*/ 21600 G4 G1"/>
                  <a:gd name="G12" fmla="*/ 21600 G5 G1"/>
                  <a:gd name="G13" fmla="*/ 21600 G7 G1"/>
                  <a:gd name="G14" fmla="*/ 18656 1 2"/>
                  <a:gd name="G15" fmla="+- G5 0 G4"/>
                  <a:gd name="G16" fmla="+- G0 0 G4"/>
                  <a:gd name="G17" fmla="*/ G2 G15 G16"/>
                  <a:gd name="T0" fmla="*/ 16863 w 21600"/>
                  <a:gd name="T1" fmla="*/ 0 h 21600"/>
                  <a:gd name="T2" fmla="*/ 12125 w 21600"/>
                  <a:gd name="T3" fmla="*/ 8226 h 21600"/>
                  <a:gd name="T4" fmla="*/ 0 w 21600"/>
                  <a:gd name="T5" fmla="*/ 19524 h 21600"/>
                  <a:gd name="T6" fmla="*/ 9328 w 21600"/>
                  <a:gd name="T7" fmla="*/ 21600 h 21600"/>
                  <a:gd name="T8" fmla="*/ 18656 w 21600"/>
                  <a:gd name="T9" fmla="*/ 15562 h 21600"/>
                  <a:gd name="T10" fmla="*/ 21600 w 21600"/>
                  <a:gd name="T11" fmla="*/ 8226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G12 h 21600"/>
                  <a:gd name="T20" fmla="*/ G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863" y="0"/>
                    </a:moveTo>
                    <a:lnTo>
                      <a:pt x="12125" y="8226"/>
                    </a:lnTo>
                    <a:lnTo>
                      <a:pt x="15069" y="8226"/>
                    </a:lnTo>
                    <a:lnTo>
                      <a:pt x="15069" y="17447"/>
                    </a:lnTo>
                    <a:lnTo>
                      <a:pt x="0" y="17447"/>
                    </a:lnTo>
                    <a:lnTo>
                      <a:pt x="0" y="21600"/>
                    </a:lnTo>
                    <a:lnTo>
                      <a:pt x="18656" y="21600"/>
                    </a:lnTo>
                    <a:lnTo>
                      <a:pt x="18656" y="8226"/>
                    </a:lnTo>
                    <a:lnTo>
                      <a:pt x="21600" y="8226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Rectangle 49"/>
              <p:cNvSpPr>
                <a:spLocks noChangeArrowheads="1"/>
              </p:cNvSpPr>
              <p:nvPr/>
            </p:nvSpPr>
            <p:spPr bwMode="auto">
              <a:xfrm>
                <a:off x="3969" y="2704"/>
                <a:ext cx="1316" cy="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GB" sz="1400" b="1"/>
                  <a:t>Phase and irradiance fluctuation</a:t>
                </a:r>
              </a:p>
            </p:txBody>
          </p:sp>
        </p:grpSp>
      </p:grpSp>
      <p:pic>
        <p:nvPicPr>
          <p:cNvPr id="93" name="Picture 7" descr="rain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0"/>
            <a:ext cx="1727200" cy="1173163"/>
          </a:xfrm>
          <a:prstGeom prst="rect">
            <a:avLst/>
          </a:prstGeom>
          <a:noFill/>
        </p:spPr>
      </p:pic>
      <p:pic>
        <p:nvPicPr>
          <p:cNvPr id="94" name="Picture 8" descr="fog_so_thick_2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0"/>
            <a:ext cx="1584325" cy="1182687"/>
          </a:xfrm>
          <a:prstGeom prst="rect">
            <a:avLst/>
          </a:prstGeom>
          <a:noFill/>
        </p:spPr>
      </p:pic>
      <p:pic>
        <p:nvPicPr>
          <p:cNvPr id="95" name="Picture 11" descr="charlesmillslakep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181600"/>
            <a:ext cx="17065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96" name="Text Box 18"/>
          <p:cNvSpPr txBox="1">
            <a:spLocks noChangeArrowheads="1"/>
          </p:cNvSpPr>
          <p:nvPr/>
        </p:nvSpPr>
        <p:spPr bwMode="auto">
          <a:xfrm>
            <a:off x="1524000" y="2057400"/>
            <a:ext cx="619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 dirty="0"/>
              <a:t>RAIN</a:t>
            </a:r>
          </a:p>
        </p:txBody>
      </p:sp>
      <p:sp>
        <p:nvSpPr>
          <p:cNvPr id="97" name="Rectangle 17"/>
          <p:cNvSpPr>
            <a:spLocks noChangeArrowheads="1"/>
          </p:cNvSpPr>
          <p:nvPr/>
        </p:nvSpPr>
        <p:spPr bwMode="auto">
          <a:xfrm>
            <a:off x="1828800" y="4191000"/>
            <a:ext cx="568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 dirty="0"/>
              <a:t>FOG</a:t>
            </a:r>
          </a:p>
        </p:txBody>
      </p:sp>
      <p:sp>
        <p:nvSpPr>
          <p:cNvPr id="98" name="Rectangle 19"/>
          <p:cNvSpPr>
            <a:spLocks noChangeArrowheads="1"/>
          </p:cNvSpPr>
          <p:nvPr/>
        </p:nvSpPr>
        <p:spPr bwMode="auto">
          <a:xfrm>
            <a:off x="1981200" y="5867400"/>
            <a:ext cx="1409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TURBULENCE</a:t>
            </a:r>
          </a:p>
        </p:txBody>
      </p:sp>
    </p:spTree>
    <p:extLst>
      <p:ext uri="{BB962C8B-B14F-4D97-AF65-F5344CB8AC3E}">
        <p14:creationId xmlns:p14="http://schemas.microsoft.com/office/powerpoint/2010/main" val="112104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4000" b="1" i="1" dirty="0" smtClean="0">
                <a:latin typeface="Baskerville Old Face" pitchFamily="18" charset="0"/>
                <a:cs typeface="Andalus" pitchFamily="18" charset="-78"/>
              </a:rPr>
              <a:t>Methodology of Implementation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F58C-2814-BE44-90F5-0A1A229D5E03}" type="datetime1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Data Rate Wireless Communication Through Light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A3CD-AE23-45B4-AFBE-053D2E4AA2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90800" y="1258668"/>
            <a:ext cx="6400800" cy="52945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>
              <a:spcBef>
                <a:spcPct val="20000"/>
              </a:spcBef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defRPr sz="3200"/>
            </a:lvl1pPr>
            <a:lvl2pPr marL="742950" lvl="1" indent="-285750">
              <a:spcBef>
                <a:spcPct val="20000"/>
              </a:spcBef>
              <a:buClr>
                <a:srgbClr val="0070C0"/>
              </a:buClr>
              <a:buSzPct val="150000"/>
              <a:buFont typeface="Arial"/>
              <a:buChar char="•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smtClean="0"/>
              <a:t>Study yearly weather conditions in Jordan</a:t>
            </a:r>
            <a:endParaRPr lang="en-US" dirty="0"/>
          </a:p>
          <a:p>
            <a:r>
              <a:rPr lang="en-US" dirty="0" smtClean="0"/>
              <a:t>Analyze the impact of different weather conditions</a:t>
            </a:r>
          </a:p>
          <a:p>
            <a:r>
              <a:rPr lang="en-US" dirty="0" smtClean="0"/>
              <a:t>Propose solutions to mitigate different weather conditions such as:</a:t>
            </a:r>
          </a:p>
          <a:p>
            <a:pPr lvl="1"/>
            <a:r>
              <a:rPr lang="en-US" dirty="0" smtClean="0"/>
              <a:t>Multi-hop</a:t>
            </a:r>
          </a:p>
          <a:p>
            <a:pPr lvl="1"/>
            <a:r>
              <a:rPr lang="en-US" dirty="0" smtClean="0"/>
              <a:t>Diversity</a:t>
            </a:r>
          </a:p>
          <a:p>
            <a:pPr lvl="1"/>
            <a:r>
              <a:rPr lang="en-US" dirty="0" smtClean="0"/>
              <a:t>WDM </a:t>
            </a:r>
          </a:p>
          <a:p>
            <a:pPr lvl="1"/>
            <a:r>
              <a:rPr lang="en-US" dirty="0" smtClean="0"/>
              <a:t>Hybrid RF/OW system</a:t>
            </a:r>
          </a:p>
          <a:p>
            <a:r>
              <a:rPr lang="en-US" dirty="0" smtClean="0"/>
              <a:t>Design Hardware system</a:t>
            </a:r>
          </a:p>
          <a:p>
            <a:r>
              <a:rPr lang="en-US" dirty="0" smtClean="0"/>
              <a:t>Implement the system and conduct measurements</a:t>
            </a: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152400" y="3276600"/>
            <a:ext cx="2590800" cy="923925"/>
            <a:chOff x="304800" y="2743200"/>
            <a:chExt cx="8712200" cy="1785937"/>
          </a:xfrm>
        </p:grpSpPr>
        <p:pic>
          <p:nvPicPr>
            <p:cNvPr id="10" name="Picture 4" descr="home_misc cop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776"/>
            <a:stretch>
              <a:fillRect/>
            </a:stretch>
          </p:blipFill>
          <p:spPr bwMode="auto">
            <a:xfrm>
              <a:off x="304800" y="2743200"/>
              <a:ext cx="7500937" cy="17859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 descr="elliptica_front-Tiny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3200400"/>
              <a:ext cx="1625600" cy="123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2486717" cy="166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3276600"/>
            <a:ext cx="2122739" cy="212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E53B-3F11-4F47-8989-36D88423C106}" type="datetime1">
              <a:rPr lang="en-US" smtClean="0"/>
              <a:pPr/>
              <a:t>7/13/2015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Data Rate Wireless Communication Through Light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A3CD-AE23-45B4-AFBE-053D2E4AA25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5000" y="2057400"/>
            <a:ext cx="6477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+mj-lt"/>
                <a:cs typeface="Andalus" pitchFamily="18" charset="-78"/>
              </a:rPr>
              <a:t>Duration</a:t>
            </a:r>
            <a:r>
              <a:rPr lang="en-US" sz="3600" b="1" i="1" dirty="0">
                <a:latin typeface="+mj-lt"/>
                <a:cs typeface="Andalus" pitchFamily="18" charset="-78"/>
              </a:rPr>
              <a:t>: </a:t>
            </a:r>
            <a:r>
              <a:rPr lang="en-US" sz="3600" b="1" i="1" u="sng" dirty="0">
                <a:solidFill>
                  <a:schemeClr val="accent2">
                    <a:lumMod val="75000"/>
                  </a:schemeClr>
                </a:solidFill>
                <a:latin typeface="+mj-lt"/>
                <a:cs typeface="Andalus" pitchFamily="18" charset="-78"/>
              </a:rPr>
              <a:t>2 </a:t>
            </a:r>
            <a:r>
              <a:rPr lang="en-US" sz="3600" b="1" i="1" u="sng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ndalus" pitchFamily="18" charset="-78"/>
              </a:rPr>
              <a:t>years</a:t>
            </a:r>
          </a:p>
          <a:p>
            <a:r>
              <a:rPr lang="en-US" sz="3600" dirty="0" smtClean="0">
                <a:latin typeface="+mj-lt"/>
              </a:rPr>
              <a:t>HW Cost: </a:t>
            </a:r>
            <a:r>
              <a:rPr lang="en-US" sz="3600" u="sng" dirty="0">
                <a:solidFill>
                  <a:schemeClr val="tx2"/>
                </a:solidFill>
                <a:latin typeface="+mj-lt"/>
              </a:rPr>
              <a:t>JD </a:t>
            </a:r>
            <a:r>
              <a:rPr lang="en-US" sz="3600" u="sng" dirty="0" smtClean="0">
                <a:solidFill>
                  <a:schemeClr val="tx2"/>
                </a:solidFill>
                <a:latin typeface="+mj-lt"/>
              </a:rPr>
              <a:t>150,000.00</a:t>
            </a:r>
            <a:endParaRPr lang="en-US" sz="3600" dirty="0">
              <a:latin typeface="+mj-lt"/>
            </a:endParaRPr>
          </a:p>
          <a:p>
            <a:r>
              <a:rPr lang="en-US" sz="3600" dirty="0" smtClean="0">
                <a:latin typeface="+mj-lt"/>
              </a:rPr>
              <a:t>Salaries: </a:t>
            </a:r>
            <a:r>
              <a:rPr lang="en-US" sz="3600" u="sng" dirty="0">
                <a:solidFill>
                  <a:schemeClr val="tx2"/>
                </a:solidFill>
                <a:latin typeface="+mj-lt"/>
              </a:rPr>
              <a:t>JD 50,000.00 </a:t>
            </a:r>
            <a:endParaRPr lang="en-US" sz="3600" u="sng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sz="3600" smtClean="0">
                <a:latin typeface="+mj-lt"/>
              </a:rPr>
              <a:t>Travel: </a:t>
            </a:r>
            <a:r>
              <a:rPr lang="en-US" sz="3600" u="sng" dirty="0">
                <a:solidFill>
                  <a:schemeClr val="tx2"/>
                </a:solidFill>
                <a:latin typeface="+mj-lt"/>
              </a:rPr>
              <a:t>JD </a:t>
            </a:r>
            <a:r>
              <a:rPr lang="en-US" sz="3600" u="sng" dirty="0" smtClean="0">
                <a:solidFill>
                  <a:schemeClr val="tx2"/>
                </a:solidFill>
                <a:latin typeface="+mj-lt"/>
              </a:rPr>
              <a:t>10,000.00 </a:t>
            </a:r>
            <a:endParaRPr lang="en-US" sz="3600" u="sng" dirty="0">
              <a:solidFill>
                <a:schemeClr val="tx2"/>
              </a:solidFill>
              <a:latin typeface="+mj-lt"/>
            </a:endParaRPr>
          </a:p>
          <a:p>
            <a:r>
              <a:rPr lang="en-US" sz="3600" dirty="0" smtClean="0">
                <a:latin typeface="+mj-lt"/>
              </a:rPr>
              <a:t>Consumables: </a:t>
            </a:r>
            <a:r>
              <a:rPr lang="en-US" sz="3600" u="sng" dirty="0">
                <a:solidFill>
                  <a:schemeClr val="tx2"/>
                </a:solidFill>
                <a:latin typeface="+mj-lt"/>
              </a:rPr>
              <a:t>JD </a:t>
            </a:r>
            <a:r>
              <a:rPr lang="en-US" sz="3600" u="sng" dirty="0" smtClean="0">
                <a:solidFill>
                  <a:schemeClr val="tx2"/>
                </a:solidFill>
                <a:latin typeface="+mj-lt"/>
              </a:rPr>
              <a:t>3,000.00 </a:t>
            </a:r>
          </a:p>
          <a:p>
            <a:pPr lvl="0"/>
            <a:r>
              <a:rPr lang="en-US" sz="3600" b="1" i="1" dirty="0" smtClean="0">
                <a:latin typeface="+mj-lt"/>
              </a:rPr>
              <a:t>Total requested Budget </a:t>
            </a:r>
            <a:r>
              <a:rPr lang="en-US" sz="3600" dirty="0">
                <a:latin typeface="+mj-lt"/>
              </a:rPr>
              <a:t>: </a:t>
            </a:r>
            <a:r>
              <a:rPr lang="en-US" sz="3600" i="1" u="sng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JD 213,000.00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56798" y="0"/>
            <a:ext cx="6439401" cy="970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</a:pPr>
            <a:r>
              <a:rPr lang="en-US" sz="6700" b="1" i="1" dirty="0" smtClean="0">
                <a:latin typeface="Baskerville Old Face" pitchFamily="18" charset="0"/>
                <a:ea typeface="+mj-ea"/>
                <a:cs typeface="Andalus" pitchFamily="18" charset="-78"/>
              </a:rPr>
              <a:t>Duration &amp; Budget</a:t>
            </a:r>
            <a:endParaRPr lang="en-US" sz="6700" b="1" i="1" dirty="0">
              <a:latin typeface="Baskerville Old Face" pitchFamily="18" charset="0"/>
              <a:ea typeface="+mj-ea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580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processor.com/images/Editorial/fullsize/009339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18" b="-4718"/>
          <a:stretch/>
        </p:blipFill>
        <p:spPr bwMode="auto">
          <a:xfrm>
            <a:off x="76200" y="3048000"/>
            <a:ext cx="2241551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8800" y="4011"/>
            <a:ext cx="47772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i="1" dirty="0" smtClean="0">
                <a:latin typeface="Baskerville Old Face" pitchFamily="18" charset="0"/>
                <a:cs typeface="Andalus" pitchFamily="18" charset="-78"/>
              </a:rPr>
              <a:t>Expected output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1371600"/>
            <a:ext cx="6858000" cy="5238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defRPr sz="3200"/>
            </a:lvl1pPr>
            <a:lvl2pPr marL="742950" lvl="1" indent="-285750">
              <a:spcBef>
                <a:spcPct val="20000"/>
              </a:spcBef>
              <a:buClr>
                <a:srgbClr val="0070C0"/>
              </a:buClr>
              <a:buSzPct val="150000"/>
              <a:buFont typeface="Arial"/>
              <a:buChar char="•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smtClean="0"/>
              <a:t>Low-cost &amp; high data rate wireless communication system</a:t>
            </a:r>
          </a:p>
          <a:p>
            <a:r>
              <a:rPr lang="en-US" dirty="0" smtClean="0"/>
              <a:t>Design to achieve optimum performance in Jordan environment </a:t>
            </a:r>
          </a:p>
          <a:p>
            <a:r>
              <a:rPr lang="en-US" dirty="0" smtClean="0"/>
              <a:t>Novel hardware and software algorithms will be developed 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ontribution </a:t>
            </a:r>
            <a:r>
              <a:rPr lang="en-US" dirty="0"/>
              <a:t>to fundamental research </a:t>
            </a:r>
            <a:r>
              <a:rPr lang="en-US" dirty="0" smtClean="0"/>
              <a:t>and </a:t>
            </a:r>
            <a:r>
              <a:rPr lang="en-US" dirty="0"/>
              <a:t>applied </a:t>
            </a:r>
            <a:r>
              <a:rPr lang="en-US" dirty="0" smtClean="0"/>
              <a:t>research</a:t>
            </a:r>
          </a:p>
          <a:p>
            <a:r>
              <a:rPr lang="en-US" dirty="0" smtClean="0"/>
              <a:t>Patents, technical papers, hardware prototype and software algorithms are anticipated</a:t>
            </a:r>
            <a:endParaRPr lang="en-US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773B-90F3-0D4B-A383-5BA066CF1515}" type="datetime1">
              <a:rPr lang="en-US" smtClean="0"/>
              <a:pPr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Data Rate Wireless Communication Through Light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A3CD-AE23-45B4-AFBE-053D2E4AA25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9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</TotalTime>
  <Words>532</Words>
  <Application>Microsoft Office PowerPoint</Application>
  <PresentationFormat>On-screen Show (4:3)</PresentationFormat>
  <Paragraphs>119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Objectives  </vt:lpstr>
      <vt:lpstr>PowerPoint Presentation</vt:lpstr>
      <vt:lpstr>Methodology of Implementation</vt:lpstr>
      <vt:lpstr>PowerPoint Presentation</vt:lpstr>
      <vt:lpstr>PowerPoint Presentation</vt:lpstr>
      <vt:lpstr>PowerPoint Presentation</vt:lpstr>
      <vt:lpstr>PowerPoint Presentation</vt:lpstr>
      <vt:lpstr>Action Plan </vt:lpstr>
      <vt:lpstr>Thank you for your attentions!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shireen wahbeeh</dc:creator>
  <cp:lastModifiedBy>user</cp:lastModifiedBy>
  <cp:revision>40</cp:revision>
  <dcterms:created xsi:type="dcterms:W3CDTF">2015-06-03T08:04:08Z</dcterms:created>
  <dcterms:modified xsi:type="dcterms:W3CDTF">2015-07-13T11:48:48Z</dcterms:modified>
</cp:coreProperties>
</file>