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8" r:id="rId5"/>
    <p:sldId id="260" r:id="rId6"/>
    <p:sldId id="263" r:id="rId7"/>
    <p:sldId id="261" r:id="rId8"/>
    <p:sldId id="276" r:id="rId9"/>
    <p:sldId id="265" r:id="rId10"/>
    <p:sldId id="264" r:id="rId11"/>
    <p:sldId id="262" r:id="rId12"/>
    <p:sldId id="266" r:id="rId13"/>
    <p:sldId id="267" r:id="rId1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56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65BC-818F-4A2F-8BE4-0DCF64379F07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A3CD-AE23-45B4-AFBE-053D2E4AA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358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65BC-818F-4A2F-8BE4-0DCF64379F07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A3CD-AE23-45B4-AFBE-053D2E4AA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337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65BC-818F-4A2F-8BE4-0DCF64379F07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A3CD-AE23-45B4-AFBE-053D2E4AA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25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65BC-818F-4A2F-8BE4-0DCF64379F07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A3CD-AE23-45B4-AFBE-053D2E4AA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502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65BC-818F-4A2F-8BE4-0DCF64379F07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A3CD-AE23-45B4-AFBE-053D2E4AA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65BC-818F-4A2F-8BE4-0DCF64379F07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A3CD-AE23-45B4-AFBE-053D2E4AA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93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65BC-818F-4A2F-8BE4-0DCF64379F07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A3CD-AE23-45B4-AFBE-053D2E4AA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5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65BC-818F-4A2F-8BE4-0DCF64379F07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A3CD-AE23-45B4-AFBE-053D2E4AA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759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65BC-818F-4A2F-8BE4-0DCF64379F07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A3CD-AE23-45B4-AFBE-053D2E4AA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187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65BC-818F-4A2F-8BE4-0DCF64379F07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A3CD-AE23-45B4-AFBE-053D2E4AA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855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65BC-818F-4A2F-8BE4-0DCF64379F07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A3CD-AE23-45B4-AFBE-053D2E4AA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026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D65BC-818F-4A2F-8BE4-0DCF64379F07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5A3CD-AE23-45B4-AFBE-053D2E4AA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130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149" y="-50532"/>
            <a:ext cx="9296400" cy="686120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-133149" y="1427946"/>
            <a:ext cx="6909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latin typeface="Baskerville Old Face" pitchFamily="18" charset="0"/>
                <a:cs typeface="Andalus" pitchFamily="18" charset="-78"/>
              </a:rPr>
              <a:t>Utilizing Science &amp; Technology </a:t>
            </a:r>
            <a:r>
              <a:rPr lang="en-US" sz="2800" b="1" i="1" dirty="0" smtClean="0">
                <a:latin typeface="Baskerville Old Face" pitchFamily="18" charset="0"/>
                <a:cs typeface="Andalus" pitchFamily="18" charset="-78"/>
              </a:rPr>
              <a:t>and </a:t>
            </a:r>
            <a:r>
              <a:rPr lang="en-US" sz="2800" b="1" i="1" dirty="0">
                <a:latin typeface="Baskerville Old Face" pitchFamily="18" charset="0"/>
                <a:cs typeface="Andalus" pitchFamily="18" charset="-78"/>
              </a:rPr>
              <a:t>Innovation for Development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4110253"/>
            <a:ext cx="5714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Enabling a Smart Campus using Distributed Smart-Solar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133150" y="5180515"/>
            <a:ext cx="54671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latin typeface="Baskerville Old Face" pitchFamily="18" charset="0"/>
                <a:cs typeface="Andalus" pitchFamily="18" charset="-78"/>
              </a:rPr>
              <a:t>Marriott Hotel- </a:t>
            </a:r>
            <a:r>
              <a:rPr lang="en-US" sz="2000" b="1" i="1" dirty="0" smtClean="0">
                <a:latin typeface="Baskerville Old Face" pitchFamily="18" charset="0"/>
                <a:cs typeface="Andalus" pitchFamily="18" charset="-78"/>
              </a:rPr>
              <a:t>Amman, </a:t>
            </a:r>
            <a:r>
              <a:rPr lang="en-US" sz="2000" b="1" i="1" smtClean="0">
                <a:latin typeface="Baskerville Old Face" pitchFamily="18" charset="0"/>
                <a:cs typeface="Andalus" pitchFamily="18" charset="-78"/>
              </a:rPr>
              <a:t>August </a:t>
            </a:r>
            <a:r>
              <a:rPr lang="en-US" sz="2000" b="1" i="1" smtClean="0">
                <a:latin typeface="Baskerville Old Face" pitchFamily="18" charset="0"/>
                <a:cs typeface="Andalus" pitchFamily="18" charset="-78"/>
              </a:rPr>
              <a:t>12th</a:t>
            </a:r>
            <a:r>
              <a:rPr lang="en-US" sz="2000" b="1" i="1" dirty="0" smtClean="0">
                <a:latin typeface="Baskerville Old Face" pitchFamily="18" charset="0"/>
                <a:cs typeface="Andalus" pitchFamily="18" charset="-78"/>
              </a:rPr>
              <a:t>,  </a:t>
            </a:r>
            <a:r>
              <a:rPr lang="en-US" sz="2000" b="1" i="1" dirty="0">
                <a:latin typeface="Baskerville Old Face" pitchFamily="18" charset="0"/>
                <a:cs typeface="Andalus" pitchFamily="18" charset="-78"/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239758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28800" y="4011"/>
            <a:ext cx="477727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i="1" dirty="0" smtClean="0">
                <a:latin typeface="Baskerville Old Face" pitchFamily="18" charset="0"/>
                <a:cs typeface="Andalus" pitchFamily="18" charset="-78"/>
              </a:rPr>
              <a:t>Expected output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505642"/>
              </p:ext>
            </p:extLst>
          </p:nvPr>
        </p:nvGraphicFramePr>
        <p:xfrm>
          <a:off x="457200" y="2743200"/>
          <a:ext cx="8229600" cy="40788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/>
              </a:tblGrid>
              <a:tr h="4078827">
                <a:tc>
                  <a:txBody>
                    <a:bodyPr/>
                    <a:lstStyle/>
                    <a:p>
                      <a:pPr marL="342900" marR="0" lvl="0" indent="-34290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en-US" sz="2000" dirty="0">
                          <a:effectLst/>
                        </a:rPr>
                        <a:t>Reduction of costs by producing clean, environmentally friendly, cheap energy to power the GJU campus</a:t>
                      </a:r>
                      <a:endParaRPr lang="en-US" sz="18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en-US" sz="2000" dirty="0">
                          <a:effectLst/>
                        </a:rPr>
                        <a:t>Reduction of dependency on conventional electricity sources which are expensive and polluting</a:t>
                      </a:r>
                      <a:endParaRPr lang="en-US" sz="18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en-US" sz="2000" dirty="0">
                          <a:effectLst/>
                        </a:rPr>
                        <a:t>Low-cost and easy maintenance that require occasional cleaning of solar panels and monitoring</a:t>
                      </a:r>
                      <a:endParaRPr lang="en-US" sz="18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en-US" sz="2000" dirty="0" smtClean="0">
                          <a:effectLst/>
                        </a:rPr>
                        <a:t>New</a:t>
                      </a:r>
                      <a:r>
                        <a:rPr lang="en-US" sz="2000" baseline="0" dirty="0" smtClean="0">
                          <a:effectLst/>
                        </a:rPr>
                        <a:t> models for power grid with distributed PV installations based on </a:t>
                      </a:r>
                      <a:r>
                        <a:rPr lang="en-US" sz="2000" baseline="0" dirty="0" err="1" smtClean="0">
                          <a:effectLst/>
                        </a:rPr>
                        <a:t>microinverter</a:t>
                      </a:r>
                      <a:r>
                        <a:rPr lang="en-US" sz="2000" baseline="0" dirty="0" smtClean="0">
                          <a:effectLst/>
                        </a:rPr>
                        <a:t> technologies, dust accumulation and shading.</a:t>
                      </a: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en-US" sz="2000" baseline="0" dirty="0" smtClean="0">
                          <a:effectLst/>
                        </a:rPr>
                        <a:t>Dissemination of new models that will result in the development of new </a:t>
                      </a:r>
                      <a:r>
                        <a:rPr lang="en-US" sz="2000" dirty="0" smtClean="0">
                          <a:effectLst/>
                        </a:rPr>
                        <a:t>R&amp;D topics in PV systems and the</a:t>
                      </a:r>
                      <a:r>
                        <a:rPr lang="en-US" sz="2000" baseline="0" dirty="0" smtClean="0">
                          <a:effectLst/>
                        </a:rPr>
                        <a:t> use of </a:t>
                      </a:r>
                      <a:r>
                        <a:rPr lang="en-US" sz="2000" dirty="0" smtClean="0">
                          <a:effectLst/>
                        </a:rPr>
                        <a:t>ICT in micro-grid designs.</a:t>
                      </a: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679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25667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sz="6000" b="1" i="1" dirty="0" smtClean="0">
                <a:latin typeface="Baskerville Old Face" pitchFamily="18" charset="0"/>
                <a:cs typeface="Andalus" pitchFamily="18" charset="-78"/>
              </a:rPr>
              <a:t>Impact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914400" y="1905000"/>
            <a:ext cx="8153400" cy="4724400"/>
          </a:xfrm>
          <a:prstGeom prst="rect">
            <a:avLst/>
          </a:prstGeom>
        </p:spPr>
        <p:txBody>
          <a:bodyPr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  <a:buFont typeface="Wingdings" pitchFamily="2" charset="2"/>
              <a:buChar char="Ø"/>
            </a:pPr>
            <a:r>
              <a:rPr lang="en-US" sz="5600" b="1" dirty="0" smtClean="0"/>
              <a:t>Environmental </a:t>
            </a:r>
          </a:p>
          <a:p>
            <a:pPr>
              <a:buNone/>
            </a:pPr>
            <a:r>
              <a:rPr lang="en-US" sz="4000" dirty="0" smtClean="0"/>
              <a:t>	</a:t>
            </a:r>
            <a:endParaRPr lang="en-US" dirty="0"/>
          </a:p>
          <a:p>
            <a:pPr marL="0" indent="0">
              <a:buClrTx/>
              <a:buSzPct val="100000"/>
              <a:buNone/>
            </a:pPr>
            <a:r>
              <a:rPr lang="en-US" sz="4800" dirty="0">
                <a:solidFill>
                  <a:schemeClr val="dk1"/>
                </a:solidFill>
              </a:rPr>
              <a:t>With</a:t>
            </a:r>
            <a:r>
              <a:rPr lang="en-US" sz="4800" dirty="0"/>
              <a:t> </a:t>
            </a:r>
            <a:r>
              <a:rPr lang="en-US" sz="4800" dirty="0">
                <a:solidFill>
                  <a:schemeClr val="dk1"/>
                </a:solidFill>
              </a:rPr>
              <a:t>ever</a:t>
            </a:r>
            <a:r>
              <a:rPr lang="en-US" sz="4800" dirty="0"/>
              <a:t> </a:t>
            </a:r>
            <a:r>
              <a:rPr lang="en-US" sz="4800" dirty="0">
                <a:solidFill>
                  <a:schemeClr val="dk1"/>
                </a:solidFill>
              </a:rPr>
              <a:t>dwindling</a:t>
            </a:r>
            <a:r>
              <a:rPr lang="en-US" sz="4800" dirty="0"/>
              <a:t> natural resources, already scarce in Jordan, and increasing demands for power, the need to seek out viable alternative and clean sources of renewable energy. </a:t>
            </a:r>
            <a:endParaRPr lang="en-US" sz="4800" dirty="0" smtClean="0"/>
          </a:p>
          <a:p>
            <a:pPr marL="0" indent="0">
              <a:buClrTx/>
              <a:buSzPct val="100000"/>
              <a:buNone/>
            </a:pPr>
            <a:endParaRPr lang="en-US" dirty="0"/>
          </a:p>
          <a:p>
            <a:pPr marL="0" indent="0">
              <a:buSzPct val="100000"/>
              <a:buNone/>
            </a:pPr>
            <a:r>
              <a:rPr lang="en-US" sz="4800" dirty="0">
                <a:solidFill>
                  <a:schemeClr val="dk1"/>
                </a:solidFill>
              </a:rPr>
              <a:t>PV produces clean energy with improved LED controllers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Wingdings" charset="2"/>
              <a:buChar char="Ø"/>
            </a:pPr>
            <a:r>
              <a:rPr lang="en-US" sz="5600" b="1" dirty="0"/>
              <a:t>Technical Impact</a:t>
            </a:r>
          </a:p>
          <a:p>
            <a:pPr>
              <a:buFont typeface="Arial" pitchFamily="34" charset="0"/>
              <a:buNone/>
            </a:pPr>
            <a:endParaRPr lang="en-US" sz="4800" dirty="0" smtClean="0"/>
          </a:p>
          <a:p>
            <a:pPr>
              <a:buFont typeface="Arial" pitchFamily="34" charset="0"/>
              <a:buNone/>
            </a:pPr>
            <a:r>
              <a:rPr lang="en-US" sz="4800" dirty="0" smtClean="0"/>
              <a:t>Developing of new models for PV harvesting under various weather conditions, and the impact of new micro-inverter technology on the grid stability.</a:t>
            </a:r>
          </a:p>
          <a:p>
            <a:pPr>
              <a:buFont typeface="Arial" pitchFamily="34" charset="0"/>
              <a:buNone/>
            </a:pPr>
            <a:r>
              <a:rPr lang="en-US" sz="4800" dirty="0" smtClean="0"/>
              <a:t>Developing new software to model smart-grid conditions under different loads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Clr>
                <a:schemeClr val="tx1"/>
              </a:buClr>
              <a:buSzPct val="100000"/>
              <a:buFont typeface="Wingdings" charset="2"/>
              <a:buChar char="Ø"/>
            </a:pPr>
            <a:r>
              <a:rPr lang="en-US" sz="5600" b="1" dirty="0"/>
              <a:t>Economic &amp; Social</a:t>
            </a:r>
          </a:p>
          <a:p>
            <a:pPr>
              <a:buFont typeface="Arial" pitchFamily="34" charset="0"/>
              <a:buNone/>
            </a:pPr>
            <a:endParaRPr lang="en-US" sz="4800" dirty="0" smtClean="0"/>
          </a:p>
          <a:p>
            <a:pPr>
              <a:buFont typeface="Arial" pitchFamily="34" charset="0"/>
              <a:buNone/>
            </a:pPr>
            <a:r>
              <a:rPr lang="en-US" sz="4800" dirty="0" smtClean="0"/>
              <a:t>Reduce </a:t>
            </a:r>
            <a:r>
              <a:rPr lang="en-US" sz="4800" dirty="0"/>
              <a:t>Jordan’s dependence on imported </a:t>
            </a:r>
            <a:r>
              <a:rPr lang="en-US" sz="4800" dirty="0" smtClean="0"/>
              <a:t>energy.</a:t>
            </a:r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4800" dirty="0" smtClean="0"/>
              <a:t>Help improve PV penetration and smart-grid  understanding that ultimately will support micro</a:t>
            </a:r>
            <a:r>
              <a:rPr lang="en-US" sz="4800" dirty="0"/>
              <a:t>-businesses</a:t>
            </a:r>
            <a:r>
              <a:rPr lang="en-US" sz="4800" dirty="0" smtClean="0"/>
              <a:t>, </a:t>
            </a:r>
            <a:r>
              <a:rPr lang="en-US" sz="4800" dirty="0"/>
              <a:t>local industries and individual </a:t>
            </a:r>
            <a:r>
              <a:rPr lang="en-US" sz="4800" dirty="0" smtClean="0"/>
              <a:t>entrepreneurs, resulting </a:t>
            </a:r>
            <a:r>
              <a:rPr lang="en-US" sz="4800" dirty="0"/>
              <a:t>in a positive impact on the economy, industry, agriculture, and even individuals in Jordan and the region. </a:t>
            </a:r>
          </a:p>
          <a:p>
            <a:pPr>
              <a:buFont typeface="Arial" pitchFamily="34" charset="0"/>
              <a:buNone/>
            </a:pPr>
            <a:endParaRPr lang="en-US" sz="1600" dirty="0" smtClean="0"/>
          </a:p>
          <a:p>
            <a:pPr>
              <a:buFont typeface="Arial" pitchFamily="34" charset="0"/>
              <a:buNone/>
            </a:pPr>
            <a:endParaRPr lang="en-US" sz="2000" dirty="0" smtClean="0"/>
          </a:p>
          <a:p>
            <a:pPr>
              <a:buFont typeface="Arial" pitchFamily="34" charset="0"/>
              <a:buNone/>
            </a:pPr>
            <a:endParaRPr lang="en-US" sz="2000" dirty="0" smtClean="0"/>
          </a:p>
          <a:p>
            <a:pPr>
              <a:buFont typeface="Arial" pitchFamily="34" charset="0"/>
              <a:buNone/>
            </a:pPr>
            <a:endParaRPr lang="en-US" sz="2400" dirty="0" smtClean="0"/>
          </a:p>
          <a:p>
            <a:pPr>
              <a:buSzPct val="100000"/>
              <a:buFont typeface="Arial" pitchFamily="34" charset="0"/>
              <a:buNone/>
            </a:pP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73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400" y="6417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sz="6000" b="1" i="1" dirty="0" smtClean="0">
                <a:latin typeface="Baskerville Old Face" pitchFamily="18" charset="0"/>
                <a:cs typeface="Andalus" pitchFamily="18" charset="-78"/>
              </a:rPr>
              <a:t>Sustainability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564759"/>
              </p:ext>
            </p:extLst>
          </p:nvPr>
        </p:nvGraphicFramePr>
        <p:xfrm>
          <a:off x="609600" y="1880616"/>
          <a:ext cx="8229600" cy="49773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/>
              </a:tblGrid>
              <a:tr h="3749675">
                <a:tc>
                  <a:txBody>
                    <a:bodyPr/>
                    <a:lstStyle/>
                    <a:p>
                      <a:pPr marL="342900" marR="0" lvl="0" indent="-34290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en-US" sz="2400" dirty="0">
                          <a:effectLst/>
                        </a:rPr>
                        <a:t>Although upfront costs may seem high, the long-term benefits and sustainability of installations such as the smart-solar make the initial investment highly desirable and </a:t>
                      </a:r>
                      <a:r>
                        <a:rPr lang="en-US" sz="2400" dirty="0" smtClean="0">
                          <a:effectLst/>
                        </a:rPr>
                        <a:t>worthwhile.</a:t>
                      </a:r>
                    </a:p>
                    <a:p>
                      <a:pPr marL="342900" marR="0" lvl="0" indent="-34290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en-US" sz="2400" dirty="0" smtClean="0">
                          <a:effectLst/>
                        </a:rPr>
                        <a:t>The harvested</a:t>
                      </a:r>
                      <a:r>
                        <a:rPr lang="en-US" sz="2400" baseline="0" dirty="0" smtClean="0">
                          <a:effectLst/>
                        </a:rPr>
                        <a:t> solar energy and LED control will produce annual savings to make the project sustainable.</a:t>
                      </a:r>
                      <a:endParaRPr lang="en-US" sz="20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en-US" sz="2400" dirty="0" smtClean="0">
                          <a:effectLst/>
                        </a:rPr>
                        <a:t>Maintenance </a:t>
                      </a:r>
                      <a:r>
                        <a:rPr lang="en-US" sz="2400" dirty="0">
                          <a:effectLst/>
                        </a:rPr>
                        <a:t>is low-cost, involving the occasional cleaning of the solar panels and monitoring the </a:t>
                      </a:r>
                      <a:r>
                        <a:rPr lang="en-US" sz="2400" dirty="0" smtClean="0">
                          <a:effectLst/>
                        </a:rPr>
                        <a:t>system.</a:t>
                      </a: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en-US" sz="2400" dirty="0" smtClean="0">
                          <a:cs typeface="ＭＳ Ｐゴシック" charset="0"/>
                        </a:rPr>
                        <a:t> Improved energy distribution efficiency 10-15% due to saving on losses</a:t>
                      </a:r>
                      <a:endParaRPr lang="en-US" sz="2400" dirty="0" smtClean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endParaRPr lang="en-US" sz="2400" dirty="0" smtClean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sp>
        <p:nvSpPr>
          <p:cNvPr id="4" name="Content Placeholder 2"/>
          <p:cNvSpPr txBox="1">
            <a:spLocks/>
          </p:cNvSpPr>
          <p:nvPr/>
        </p:nvSpPr>
        <p:spPr>
          <a:xfrm>
            <a:off x="1752600" y="5867400"/>
            <a:ext cx="5897563" cy="360045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  <a:defRPr/>
            </a:pPr>
            <a:endParaRPr lang="en-US" sz="1800" dirty="0" smtClean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78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400" y="17646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sz="6000" b="1" i="1" dirty="0" smtClean="0">
                <a:latin typeface="Baskerville Old Face" pitchFamily="18" charset="0"/>
                <a:cs typeface="Andalus" pitchFamily="18" charset="-78"/>
              </a:rPr>
              <a:t>Action Plan</a:t>
            </a:r>
          </a:p>
          <a:p>
            <a:pPr lvl="0" algn="ctr"/>
            <a:r>
              <a:rPr lang="en-US" sz="6000" b="1" i="1" dirty="0" smtClean="0">
                <a:latin typeface="Baskerville Old Face" pitchFamily="18" charset="0"/>
                <a:cs typeface="Andalus" pitchFamily="18" charset="-78"/>
              </a:rPr>
              <a:t> </a:t>
            </a:r>
            <a:endParaRPr lang="en-US" sz="6000" b="1" i="1" dirty="0">
              <a:latin typeface="Baskerville Old Face" pitchFamily="18" charset="0"/>
              <a:cs typeface="Andalus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47800" y="1905001"/>
            <a:ext cx="7391400" cy="4832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charset="2"/>
              <a:buChar char="Ø"/>
              <a:defRPr/>
            </a:pPr>
            <a:r>
              <a:rPr lang="en-US" sz="2800" dirty="0"/>
              <a:t>Identifying site selection for PV and street light controllers through </a:t>
            </a:r>
            <a:r>
              <a:rPr lang="en-US" sz="2800" dirty="0" smtClean="0"/>
              <a:t>out the </a:t>
            </a:r>
            <a:r>
              <a:rPr lang="en-US" sz="2800" dirty="0"/>
              <a:t>university campus.</a:t>
            </a:r>
          </a:p>
          <a:p>
            <a:pPr marL="457200" indent="-457200">
              <a:buFont typeface="Wingdings" charset="2"/>
              <a:buChar char="Ø"/>
              <a:defRPr/>
            </a:pPr>
            <a:endParaRPr lang="en-US" sz="2800" dirty="0"/>
          </a:p>
          <a:p>
            <a:pPr marL="457200" indent="-457200">
              <a:buFont typeface="Wingdings" charset="2"/>
              <a:buChar char="Ø"/>
              <a:defRPr/>
            </a:pPr>
            <a:r>
              <a:rPr lang="en-US" sz="2800" dirty="0"/>
              <a:t>Design and implementation phase </a:t>
            </a:r>
          </a:p>
          <a:p>
            <a:pPr marL="457200" indent="-457200">
              <a:buFont typeface="Wingdings" charset="2"/>
              <a:buChar char="Ø"/>
              <a:defRPr/>
            </a:pPr>
            <a:endParaRPr lang="en-US" sz="2800" dirty="0"/>
          </a:p>
          <a:p>
            <a:pPr marL="457200" indent="-457200">
              <a:buFont typeface="Wingdings" charset="2"/>
              <a:buChar char="Ø"/>
              <a:defRPr/>
            </a:pPr>
            <a:r>
              <a:rPr lang="en-US" sz="2800" dirty="0"/>
              <a:t>Set up the monitoring control unit.</a:t>
            </a:r>
          </a:p>
          <a:p>
            <a:pPr marL="457200" indent="-457200">
              <a:buFont typeface="Wingdings" charset="2"/>
              <a:buChar char="Ø"/>
              <a:defRPr/>
            </a:pPr>
            <a:endParaRPr lang="en-US" sz="2800" dirty="0"/>
          </a:p>
          <a:p>
            <a:pPr marL="457200" indent="-457200">
              <a:buFont typeface="Wingdings" charset="2"/>
              <a:buChar char="Ø"/>
              <a:defRPr/>
            </a:pPr>
            <a:r>
              <a:rPr lang="en-US" sz="2800" dirty="0"/>
              <a:t>Data gathering and modeling design.</a:t>
            </a:r>
          </a:p>
          <a:p>
            <a:pPr marL="457200" indent="-457200">
              <a:buFont typeface="Wingdings" charset="2"/>
              <a:buChar char="Ø"/>
              <a:defRPr/>
            </a:pPr>
            <a:endParaRPr lang="en-US" sz="2800" dirty="0"/>
          </a:p>
          <a:p>
            <a:pPr marL="457200" indent="-457200">
              <a:buFont typeface="Wingdings" charset="2"/>
              <a:buChar char="Ø"/>
              <a:defRPr/>
            </a:pPr>
            <a:r>
              <a:rPr lang="en-US" sz="2800" dirty="0"/>
              <a:t>Summary and result dissemination phase.</a:t>
            </a:r>
          </a:p>
        </p:txBody>
      </p:sp>
    </p:spTree>
    <p:extLst>
      <p:ext uri="{BB962C8B-B14F-4D97-AF65-F5344CB8AC3E}">
        <p14:creationId xmlns:p14="http://schemas.microsoft.com/office/powerpoint/2010/main" val="389722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916"/>
            <a:ext cx="9144000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00200" y="0"/>
            <a:ext cx="5486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6000" b="1" i="1" dirty="0" smtClean="0">
                <a:solidFill>
                  <a:schemeClr val="tx1"/>
                </a:solidFill>
                <a:latin typeface="Baskerville Old Face" pitchFamily="18" charset="0"/>
                <a:cs typeface="Andalus" pitchFamily="18" charset="-78"/>
              </a:rPr>
              <a:t>Project Team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905000" y="220980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571500" indent="-571500">
              <a:spcBef>
                <a:spcPct val="0"/>
              </a:spcBef>
              <a:buFont typeface="Arial" pitchFamily="34" charset="0"/>
              <a:buChar char="•"/>
            </a:pPr>
            <a:r>
              <a:rPr lang="en-US" b="1" i="1" dirty="0" smtClean="0">
                <a:solidFill>
                  <a:schemeClr val="tx1"/>
                </a:solidFill>
                <a:latin typeface="Baskerville Old Face" pitchFamily="18" charset="0"/>
                <a:cs typeface="Andalus" pitchFamily="18" charset="-78"/>
              </a:rPr>
              <a:t>Ahmad Harb, </a:t>
            </a:r>
          </a:p>
          <a:p>
            <a:pPr>
              <a:spcBef>
                <a:spcPct val="0"/>
              </a:spcBef>
            </a:pPr>
            <a:r>
              <a:rPr lang="en-US" b="1" i="1" dirty="0">
                <a:latin typeface="Baskerville Old Face" pitchFamily="18" charset="0"/>
                <a:cs typeface="Andalus" pitchFamily="18" charset="-78"/>
              </a:rPr>
              <a:t> </a:t>
            </a:r>
            <a:r>
              <a:rPr lang="en-US" b="1" i="1" dirty="0" smtClean="0">
                <a:latin typeface="Baskerville Old Face" pitchFamily="18" charset="0"/>
                <a:cs typeface="Andalus" pitchFamily="18" charset="-78"/>
              </a:rPr>
              <a:t>        </a:t>
            </a:r>
          </a:p>
          <a:p>
            <a:pPr>
              <a:spcBef>
                <a:spcPct val="0"/>
              </a:spcBef>
            </a:pPr>
            <a:r>
              <a:rPr lang="en-US" b="1" i="1" dirty="0">
                <a:solidFill>
                  <a:schemeClr val="tx1"/>
                </a:solidFill>
                <a:latin typeface="Baskerville Old Face" pitchFamily="18" charset="0"/>
                <a:cs typeface="Andalus" pitchFamily="18" charset="-78"/>
              </a:rPr>
              <a:t> </a:t>
            </a:r>
            <a:r>
              <a:rPr lang="en-US" b="1" i="1" dirty="0" smtClean="0">
                <a:solidFill>
                  <a:schemeClr val="tx1"/>
                </a:solidFill>
                <a:latin typeface="Baskerville Old Face" pitchFamily="18" charset="0"/>
                <a:cs typeface="Andalus" pitchFamily="18" charset="-78"/>
              </a:rPr>
              <a:t>         </a:t>
            </a:r>
            <a:r>
              <a:rPr lang="en-US" i="1" dirty="0" smtClean="0">
                <a:solidFill>
                  <a:schemeClr val="tx1"/>
                </a:solidFill>
                <a:latin typeface="Baskerville Old Face" pitchFamily="18" charset="0"/>
                <a:cs typeface="Andalus" pitchFamily="18" charset="-78"/>
              </a:rPr>
              <a:t>German Jordanian University, GJU,    </a:t>
            </a:r>
          </a:p>
          <a:p>
            <a:pPr>
              <a:spcBef>
                <a:spcPct val="0"/>
              </a:spcBef>
            </a:pPr>
            <a:r>
              <a:rPr lang="en-US" i="1" dirty="0">
                <a:latin typeface="Baskerville Old Face" pitchFamily="18" charset="0"/>
                <a:cs typeface="Andalus" pitchFamily="18" charset="-78"/>
              </a:rPr>
              <a:t> </a:t>
            </a:r>
            <a:r>
              <a:rPr lang="en-US" i="1" dirty="0" smtClean="0">
                <a:latin typeface="Baskerville Old Face" pitchFamily="18" charset="0"/>
                <a:cs typeface="Andalus" pitchFamily="18" charset="-78"/>
              </a:rPr>
              <a:t>         </a:t>
            </a:r>
            <a:r>
              <a:rPr lang="en-US" i="1" dirty="0" smtClean="0">
                <a:solidFill>
                  <a:schemeClr val="tx1"/>
                </a:solidFill>
                <a:latin typeface="Baskerville Old Face" pitchFamily="18" charset="0"/>
                <a:cs typeface="Andalus" pitchFamily="18" charset="-78"/>
              </a:rPr>
              <a:t>Amman – Jordan</a:t>
            </a:r>
          </a:p>
          <a:p>
            <a:pPr marL="571500" indent="-571500">
              <a:spcBef>
                <a:spcPct val="0"/>
              </a:spcBef>
              <a:buFont typeface="Arial" pitchFamily="34" charset="0"/>
              <a:buChar char="•"/>
            </a:pPr>
            <a:endParaRPr lang="en-US" b="1" i="1" dirty="0">
              <a:latin typeface="Baskerville Old Face" pitchFamily="18" charset="0"/>
              <a:cs typeface="Andalus" pitchFamily="18" charset="-78"/>
            </a:endParaRPr>
          </a:p>
          <a:p>
            <a:pPr marL="571500" indent="-571500">
              <a:spcBef>
                <a:spcPct val="0"/>
              </a:spcBef>
              <a:buFont typeface="Arial" pitchFamily="34" charset="0"/>
              <a:buChar char="•"/>
            </a:pPr>
            <a:r>
              <a:rPr lang="en-US" b="1" i="1" dirty="0" err="1" smtClean="0">
                <a:solidFill>
                  <a:schemeClr val="tx1"/>
                </a:solidFill>
                <a:latin typeface="Baskerville Old Face" pitchFamily="18" charset="0"/>
                <a:cs typeface="Andalus" pitchFamily="18" charset="-78"/>
              </a:rPr>
              <a:t>Issa</a:t>
            </a:r>
            <a:r>
              <a:rPr lang="en-US" b="1" i="1" dirty="0" smtClean="0">
                <a:solidFill>
                  <a:schemeClr val="tx1"/>
                </a:solidFill>
                <a:latin typeface="Baskerville Old Face" pitchFamily="18" charset="0"/>
                <a:cs typeface="Andalus" pitchFamily="18" charset="-78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Baskerville Old Face" pitchFamily="18" charset="0"/>
                <a:cs typeface="Andalus" pitchFamily="18" charset="-78"/>
              </a:rPr>
              <a:t>Batarseh</a:t>
            </a:r>
            <a:r>
              <a:rPr lang="en-US" b="1" i="1" dirty="0" smtClean="0">
                <a:solidFill>
                  <a:schemeClr val="tx1"/>
                </a:solidFill>
                <a:latin typeface="Baskerville Old Face" pitchFamily="18" charset="0"/>
                <a:cs typeface="Andalus" pitchFamily="18" charset="-78"/>
              </a:rPr>
              <a:t>, </a:t>
            </a:r>
          </a:p>
          <a:p>
            <a:pPr>
              <a:spcBef>
                <a:spcPct val="0"/>
              </a:spcBef>
            </a:pPr>
            <a:r>
              <a:rPr lang="en-US" b="1" i="1" dirty="0">
                <a:latin typeface="Baskerville Old Face" pitchFamily="18" charset="0"/>
                <a:cs typeface="Andalus" pitchFamily="18" charset="-78"/>
              </a:rPr>
              <a:t> </a:t>
            </a:r>
            <a:r>
              <a:rPr lang="en-US" b="1" i="1" dirty="0" smtClean="0">
                <a:latin typeface="Baskerville Old Face" pitchFamily="18" charset="0"/>
                <a:cs typeface="Andalus" pitchFamily="18" charset="-78"/>
              </a:rPr>
              <a:t>         </a:t>
            </a:r>
          </a:p>
          <a:p>
            <a:pPr>
              <a:spcBef>
                <a:spcPct val="0"/>
              </a:spcBef>
            </a:pPr>
            <a:r>
              <a:rPr lang="en-US" b="1" i="1" dirty="0">
                <a:solidFill>
                  <a:schemeClr val="tx1"/>
                </a:solidFill>
                <a:latin typeface="Baskerville Old Face" pitchFamily="18" charset="0"/>
                <a:cs typeface="Andalus" pitchFamily="18" charset="-78"/>
              </a:rPr>
              <a:t> </a:t>
            </a:r>
            <a:r>
              <a:rPr lang="en-US" b="1" i="1" dirty="0" smtClean="0">
                <a:solidFill>
                  <a:schemeClr val="tx1"/>
                </a:solidFill>
                <a:latin typeface="Baskerville Old Face" pitchFamily="18" charset="0"/>
                <a:cs typeface="Andalus" pitchFamily="18" charset="-78"/>
              </a:rPr>
              <a:t>         </a:t>
            </a:r>
            <a:r>
              <a:rPr lang="en-US" i="1" dirty="0" smtClean="0">
                <a:solidFill>
                  <a:schemeClr val="tx1"/>
                </a:solidFill>
                <a:latin typeface="Baskerville Old Face" pitchFamily="18" charset="0"/>
                <a:cs typeface="Andalus" pitchFamily="18" charset="-78"/>
              </a:rPr>
              <a:t>University of Central Florida, UCF, </a:t>
            </a:r>
          </a:p>
          <a:p>
            <a:pPr>
              <a:spcBef>
                <a:spcPct val="0"/>
              </a:spcBef>
            </a:pPr>
            <a:r>
              <a:rPr lang="en-US" i="1" dirty="0">
                <a:latin typeface="Baskerville Old Face" pitchFamily="18" charset="0"/>
                <a:cs typeface="Andalus" pitchFamily="18" charset="-78"/>
              </a:rPr>
              <a:t> </a:t>
            </a:r>
            <a:r>
              <a:rPr lang="en-US" i="1" dirty="0" smtClean="0">
                <a:latin typeface="Baskerville Old Face" pitchFamily="18" charset="0"/>
                <a:cs typeface="Andalus" pitchFamily="18" charset="-78"/>
              </a:rPr>
              <a:t>         </a:t>
            </a:r>
            <a:r>
              <a:rPr lang="en-US" i="1" dirty="0" smtClean="0">
                <a:solidFill>
                  <a:schemeClr val="tx1"/>
                </a:solidFill>
                <a:latin typeface="Baskerville Old Face" pitchFamily="18" charset="0"/>
                <a:cs typeface="Andalus" pitchFamily="18" charset="-78"/>
              </a:rPr>
              <a:t>Orlando – Florida, USA</a:t>
            </a:r>
          </a:p>
          <a:p>
            <a:pPr marL="571500" indent="-571500">
              <a:spcBef>
                <a:spcPct val="0"/>
              </a:spcBef>
              <a:buFont typeface="Arial" pitchFamily="34" charset="0"/>
              <a:buChar char="•"/>
            </a:pPr>
            <a:endParaRPr lang="en-US" b="1" i="1" dirty="0" smtClean="0">
              <a:solidFill>
                <a:schemeClr val="tx1"/>
              </a:solidFill>
              <a:latin typeface="Baskerville Old Face" pitchFamily="18" charset="0"/>
              <a:cs typeface="Andalus" pitchFamily="18" charset="-78"/>
            </a:endParaRPr>
          </a:p>
          <a:p>
            <a:pPr marL="571500" indent="-571500">
              <a:spcBef>
                <a:spcPct val="0"/>
              </a:spcBef>
              <a:buFont typeface="Arial" pitchFamily="34" charset="0"/>
              <a:buChar char="•"/>
            </a:pPr>
            <a:endParaRPr lang="en-US" b="1" i="1" dirty="0" smtClean="0">
              <a:solidFill>
                <a:schemeClr val="tx1"/>
              </a:solidFill>
              <a:latin typeface="Baskerville Old Face" pitchFamily="18" charset="0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9316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7219"/>
            <a:ext cx="5492209" cy="12926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i="1" dirty="0" smtClean="0">
                <a:latin typeface="Baskerville Old Face" pitchFamily="18" charset="0"/>
                <a:cs typeface="Andalus" pitchFamily="18" charset="-78"/>
              </a:rPr>
              <a:t>Brief Description</a:t>
            </a:r>
          </a:p>
          <a:p>
            <a:pPr lvl="0"/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297553"/>
              </p:ext>
            </p:extLst>
          </p:nvPr>
        </p:nvGraphicFramePr>
        <p:xfrm>
          <a:off x="457200" y="1905000"/>
          <a:ext cx="8229600" cy="44957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/>
              </a:tblGrid>
              <a:tr h="449579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/>
                        <a:defRPr/>
                      </a:pPr>
                      <a:r>
                        <a:rPr lang="en-US" sz="2200" dirty="0" smtClean="0">
                          <a:effectLst/>
                        </a:rPr>
                        <a:t>Harvest </a:t>
                      </a:r>
                      <a:r>
                        <a:rPr lang="en-US" sz="2200" dirty="0">
                          <a:effectLst/>
                        </a:rPr>
                        <a:t>solar </a:t>
                      </a:r>
                      <a:r>
                        <a:rPr lang="en-US" sz="2200" dirty="0" smtClean="0">
                          <a:effectLst/>
                        </a:rPr>
                        <a:t>energy</a:t>
                      </a:r>
                      <a:r>
                        <a:rPr lang="en-US" sz="2200" baseline="0" dirty="0" smtClean="0">
                          <a:effectLst/>
                        </a:rPr>
                        <a:t> with</a:t>
                      </a:r>
                      <a:r>
                        <a:rPr lang="en-US" sz="2200" dirty="0" smtClean="0">
                          <a:effectLst/>
                        </a:rPr>
                        <a:t> </a:t>
                      </a:r>
                      <a:r>
                        <a:rPr lang="en-US" sz="2200" dirty="0">
                          <a:effectLst/>
                        </a:rPr>
                        <a:t>LED light </a:t>
                      </a:r>
                      <a:r>
                        <a:rPr lang="en-US" sz="2200" dirty="0" smtClean="0">
                          <a:effectLst/>
                        </a:rPr>
                        <a:t>control</a:t>
                      </a:r>
                      <a:r>
                        <a:rPr lang="en-US" sz="2200" baseline="0" dirty="0" smtClean="0">
                          <a:effectLst/>
                        </a:rPr>
                        <a:t> in a smart micro-grid </a:t>
                      </a:r>
                      <a:r>
                        <a:rPr lang="en-US" sz="2200" baseline="0" dirty="0" err="1" smtClean="0">
                          <a:effectLst/>
                        </a:rPr>
                        <a:t>wi-fi</a:t>
                      </a:r>
                      <a:r>
                        <a:rPr lang="en-US" sz="2200" baseline="0" dirty="0" smtClean="0">
                          <a:effectLst/>
                        </a:rPr>
                        <a:t> connected, integrated monitoring system 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/>
                        <a:defRPr/>
                      </a:pPr>
                      <a:r>
                        <a:rPr lang="en-US" sz="2200" dirty="0" smtClean="0">
                          <a:effectLst/>
                        </a:rPr>
                        <a:t>Distribute </a:t>
                      </a:r>
                      <a:r>
                        <a:rPr lang="en-US" sz="2200" dirty="0">
                          <a:effectLst/>
                        </a:rPr>
                        <a:t>solar </a:t>
                      </a:r>
                      <a:r>
                        <a:rPr lang="en-US" sz="2200" dirty="0" smtClean="0">
                          <a:effectLst/>
                        </a:rPr>
                        <a:t>PV over various</a:t>
                      </a:r>
                      <a:r>
                        <a:rPr lang="en-US" sz="2200" baseline="0" dirty="0" smtClean="0">
                          <a:effectLst/>
                        </a:rPr>
                        <a:t> types of installations including </a:t>
                      </a:r>
                      <a:r>
                        <a:rPr lang="en-US" sz="2200" dirty="0" smtClean="0">
                          <a:effectLst/>
                        </a:rPr>
                        <a:t>roof tops, parking spaces, light poles, walkways,</a:t>
                      </a:r>
                      <a:r>
                        <a:rPr lang="en-US" sz="2200" baseline="0" dirty="0" smtClean="0">
                          <a:effectLst/>
                        </a:rPr>
                        <a:t> </a:t>
                      </a:r>
                      <a:r>
                        <a:rPr lang="en-US" sz="2200" dirty="0" smtClean="0">
                          <a:effectLst/>
                        </a:rPr>
                        <a:t>Solar</a:t>
                      </a:r>
                      <a:r>
                        <a:rPr lang="en-US" sz="2200" dirty="0">
                          <a:effectLst/>
                        </a:rPr>
                        <a:t>-</a:t>
                      </a:r>
                      <a:r>
                        <a:rPr lang="en-US" sz="2200" dirty="0" smtClean="0">
                          <a:effectLst/>
                        </a:rPr>
                        <a:t>trees.</a:t>
                      </a:r>
                    </a:p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en-US" sz="2200" baseline="0" dirty="0" smtClean="0">
                          <a:effectLst/>
                        </a:rPr>
                        <a:t>Serve as a platform for research in PV solar energy technology, the impact of weather conditions,  stability of the micro-grid.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en-US" sz="2200" dirty="0" smtClean="0">
                          <a:effectLst/>
                        </a:rPr>
                        <a:t>Researchers from the </a:t>
                      </a:r>
                      <a:r>
                        <a:rPr lang="en-US" sz="2000" dirty="0" smtClean="0">
                          <a:effectLst/>
                        </a:rPr>
                        <a:t>German Jordanian University (GJU) and the University of Central Florida (UCF) </a:t>
                      </a:r>
                      <a:r>
                        <a:rPr lang="en-US" sz="2200" dirty="0" smtClean="0">
                          <a:effectLst/>
                        </a:rPr>
                        <a:t>will </a:t>
                      </a:r>
                      <a:r>
                        <a:rPr lang="en-US" sz="2200" dirty="0">
                          <a:effectLst/>
                        </a:rPr>
                        <a:t>collaborate with local Jordanian PV manufacturers and other local experts and technicians to develop, establish, and maintain the smart-solar </a:t>
                      </a:r>
                      <a:r>
                        <a:rPr lang="en-US" sz="2200" dirty="0" smtClean="0">
                          <a:effectLst/>
                        </a:rPr>
                        <a:t>campus.</a:t>
                      </a:r>
                      <a:endParaRPr lang="en-US" sz="2200" dirty="0">
                        <a:effectLst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276600" y="1447800"/>
            <a:ext cx="17309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The project </a:t>
            </a:r>
            <a:r>
              <a:rPr lang="en-US" b="1" dirty="0" smtClean="0"/>
              <a:t>will: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60006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700" b="1" i="1" dirty="0">
                <a:latin typeface="Baskerville Old Face" pitchFamily="18" charset="0"/>
                <a:cs typeface="Andalus" pitchFamily="18" charset="-78"/>
              </a:rPr>
              <a:t>Brief Description</a:t>
            </a:r>
            <a:r>
              <a:rPr lang="en-US" b="1" i="1" dirty="0">
                <a:latin typeface="Baskerville Old Face" pitchFamily="18" charset="0"/>
                <a:cs typeface="Andalus" pitchFamily="18" charset="-78"/>
              </a:rPr>
              <a:t/>
            </a:r>
            <a:br>
              <a:rPr lang="en-US" b="1" i="1" dirty="0">
                <a:latin typeface="Baskerville Old Face" pitchFamily="18" charset="0"/>
                <a:cs typeface="Andalus" pitchFamily="18" charset="-78"/>
              </a:rPr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600200"/>
            <a:ext cx="7772400" cy="4622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en-US" sz="2400" dirty="0"/>
              <a:t>When ready the smart-solar system will provide nearly 50kW of electricity to the GJU campus which is 2-5% of its annual </a:t>
            </a:r>
            <a:r>
              <a:rPr lang="en-US" sz="2400" dirty="0" smtClean="0"/>
              <a:t>usage.</a:t>
            </a:r>
            <a:endParaRPr lang="en-US" sz="2000" dirty="0"/>
          </a:p>
          <a:p>
            <a:pPr marL="342900" lvl="0" indent="-342900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en-US" sz="2400" dirty="0"/>
              <a:t>The GJU-UCF team will develop, install, and maintain the smart-campus. University technicians and students will be trained to operate and maintain the installations.</a:t>
            </a:r>
          </a:p>
          <a:p>
            <a:pPr marL="342900" lvl="0" indent="-342900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en-US" sz="2800" dirty="0">
                <a:solidFill>
                  <a:schemeClr val="dk1"/>
                </a:solidFill>
              </a:rPr>
              <a:t>The smart-solar system will be the first of its kind in a Jordanian higher education institution that will serve as a model for engineering and ICT innovation in campuses.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74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80661" y="5615"/>
            <a:ext cx="477246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7200" b="1" i="1" dirty="0" smtClean="0">
                <a:latin typeface="Baskerville Old Face" pitchFamily="18" charset="0"/>
                <a:cs typeface="Andalus" pitchFamily="18" charset="-78"/>
              </a:rPr>
              <a:t>Justifications</a:t>
            </a:r>
            <a:endParaRPr lang="en-US" sz="7200" b="1" i="1" dirty="0">
              <a:latin typeface="Baskerville Old Face" pitchFamily="18" charset="0"/>
              <a:cs typeface="Andalus" pitchFamily="18" charset="-7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635678"/>
              </p:ext>
            </p:extLst>
          </p:nvPr>
        </p:nvGraphicFramePr>
        <p:xfrm>
          <a:off x="609600" y="1524000"/>
          <a:ext cx="8229600" cy="4732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/>
              </a:tblGrid>
              <a:tr h="4397851"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en-US" sz="1800" dirty="0" smtClean="0">
                          <a:effectLst/>
                        </a:rPr>
                        <a:t>Jordan’s </a:t>
                      </a:r>
                      <a:r>
                        <a:rPr lang="en-US" sz="1800" dirty="0">
                          <a:effectLst/>
                        </a:rPr>
                        <a:t>current energy crisis makes it imperative </a:t>
                      </a:r>
                      <a:r>
                        <a:rPr lang="en-US" sz="1800" dirty="0" smtClean="0">
                          <a:effectLst/>
                        </a:rPr>
                        <a:t>to </a:t>
                      </a:r>
                      <a:r>
                        <a:rPr lang="en-US" sz="1800" dirty="0">
                          <a:effectLst/>
                        </a:rPr>
                        <a:t>seek alternative sources</a:t>
                      </a:r>
                      <a:endParaRPr lang="en-US" sz="1600" dirty="0">
                        <a:effectLst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en-US" sz="1800" dirty="0">
                          <a:effectLst/>
                        </a:rPr>
                        <a:t>The abundant sunshine </a:t>
                      </a:r>
                      <a:r>
                        <a:rPr lang="en-US" sz="1800" dirty="0" smtClean="0">
                          <a:effectLst/>
                        </a:rPr>
                        <a:t>makes </a:t>
                      </a:r>
                      <a:r>
                        <a:rPr lang="en-US" sz="1800" dirty="0">
                          <a:effectLst/>
                        </a:rPr>
                        <a:t>solar harvesting the most attractive and reliable energy </a:t>
                      </a:r>
                      <a:r>
                        <a:rPr lang="en-US" sz="1800" dirty="0" smtClean="0">
                          <a:effectLst/>
                        </a:rPr>
                        <a:t>option.</a:t>
                      </a:r>
                      <a:endParaRPr lang="en-US" sz="1600" dirty="0">
                        <a:effectLst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en-US" sz="1800" dirty="0">
                          <a:effectLst/>
                        </a:rPr>
                        <a:t>Smart-Solar is a pollution-free, noise-free, environment-friendly, low-maintenance method for meeting the university’s electricity </a:t>
                      </a:r>
                      <a:r>
                        <a:rPr lang="en-US" sz="1800" dirty="0" smtClean="0">
                          <a:effectLst/>
                        </a:rPr>
                        <a:t>needs.</a:t>
                      </a:r>
                      <a:endParaRPr lang="en-US" sz="1600" dirty="0">
                        <a:effectLst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The distributed smart-solar installations can be used as a model for training university technicians as well as engineering and ICT students of GJU and other institutions.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en-US" sz="1800" dirty="0" smtClean="0">
                          <a:effectLst/>
                        </a:rPr>
                        <a:t>The cost</a:t>
                      </a:r>
                      <a:r>
                        <a:rPr lang="en-US" sz="1800" baseline="0" dirty="0" smtClean="0">
                          <a:effectLst/>
                        </a:rPr>
                        <a:t> for </a:t>
                      </a:r>
                      <a:r>
                        <a:rPr lang="en-US" sz="1800" dirty="0" smtClean="0">
                          <a:effectLst/>
                        </a:rPr>
                        <a:t>smart </a:t>
                      </a:r>
                      <a:r>
                        <a:rPr lang="en-US" sz="1800" dirty="0">
                          <a:effectLst/>
                        </a:rPr>
                        <a:t>solar </a:t>
                      </a:r>
                      <a:r>
                        <a:rPr lang="en-US" sz="1800" dirty="0" smtClean="0">
                          <a:effectLst/>
                        </a:rPr>
                        <a:t>option, and R&amp;D opportunities justify </a:t>
                      </a:r>
                      <a:r>
                        <a:rPr lang="en-US" sz="1800" dirty="0">
                          <a:effectLst/>
                        </a:rPr>
                        <a:t>upfront development </a:t>
                      </a:r>
                      <a:r>
                        <a:rPr lang="en-US" sz="1800" dirty="0" smtClean="0">
                          <a:effectLst/>
                        </a:rPr>
                        <a:t>and investment costs.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necessary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educational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background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en-US" sz="1800" dirty="0" smtClean="0"/>
                        <a:t> the clear success in Jordan’s ICT sector, will help make the project a success.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en-US" sz="1800" dirty="0" smtClean="0"/>
                        <a:t>As one of the most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economically</a:t>
                      </a:r>
                      <a:r>
                        <a:rPr lang="en-US" sz="1800" dirty="0" smtClean="0"/>
                        <a:t>, politically, and socially stable countries in the region today Jordan would be the most obvious choice for large scale PV systems</a:t>
                      </a: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27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6700" b="1" i="1" dirty="0" smtClean="0">
                <a:latin typeface="Baskerville Old Face" pitchFamily="18" charset="0"/>
                <a:cs typeface="Andalus" pitchFamily="18" charset="-78"/>
              </a:rPr>
              <a:t>Objectives</a:t>
            </a:r>
            <a:r>
              <a:rPr lang="en-US" b="1" i="1" dirty="0" smtClean="0">
                <a:latin typeface="Baskerville Old Face" pitchFamily="18" charset="0"/>
                <a:cs typeface="Andalus" pitchFamily="18" charset="-78"/>
              </a:rPr>
              <a:t> </a:t>
            </a:r>
            <a:br>
              <a:rPr lang="en-US" b="1" i="1" dirty="0" smtClean="0">
                <a:latin typeface="Baskerville Old Face" pitchFamily="18" charset="0"/>
                <a:cs typeface="Andalus" pitchFamily="18" charset="-78"/>
              </a:rPr>
            </a:b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038094"/>
              </p:ext>
            </p:extLst>
          </p:nvPr>
        </p:nvGraphicFramePr>
        <p:xfrm>
          <a:off x="609600" y="1524000"/>
          <a:ext cx="8229600" cy="46268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/>
              </a:tblGrid>
              <a:tr h="3896106"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en-US" sz="2400" dirty="0">
                          <a:effectLst/>
                        </a:rPr>
                        <a:t>To initiate cooperation between </a:t>
                      </a:r>
                      <a:r>
                        <a:rPr lang="en-US" sz="2400" dirty="0" smtClean="0">
                          <a:effectLst/>
                        </a:rPr>
                        <a:t>GJU and UCF for </a:t>
                      </a:r>
                      <a:r>
                        <a:rPr lang="en-US" sz="2400" dirty="0">
                          <a:effectLst/>
                        </a:rPr>
                        <a:t>the building and operation of a Smart-Solar Campus that utilizes solar energy instead of state-supplied </a:t>
                      </a:r>
                      <a:r>
                        <a:rPr lang="en-US" sz="2400" dirty="0" smtClean="0">
                          <a:effectLst/>
                        </a:rPr>
                        <a:t>electricity. </a:t>
                      </a:r>
                      <a:endParaRPr lang="en-US" sz="2000" dirty="0">
                        <a:effectLst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en-US" sz="2400" dirty="0">
                          <a:effectLst/>
                        </a:rPr>
                        <a:t> To develop and operate grid-connected and off-grid distributed solar installations in various areas within the GJU </a:t>
                      </a:r>
                      <a:r>
                        <a:rPr lang="en-US" sz="2400" dirty="0" smtClean="0">
                          <a:effectLst/>
                        </a:rPr>
                        <a:t>campus. </a:t>
                      </a:r>
                      <a:endParaRPr lang="en-US" sz="2000" dirty="0">
                        <a:effectLst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en-US" sz="2400" dirty="0">
                          <a:effectLst/>
                        </a:rPr>
                        <a:t>To install new state-of-the-</a:t>
                      </a:r>
                      <a:r>
                        <a:rPr lang="en-US" sz="2400" dirty="0" smtClean="0">
                          <a:effectLst/>
                        </a:rPr>
                        <a:t>art </a:t>
                      </a:r>
                      <a:r>
                        <a:rPr lang="en-US" sz="2400" dirty="0">
                          <a:effectLst/>
                        </a:rPr>
                        <a:t>inverter technologies that serve as a model for integrated and cost-effective power generation for light control and </a:t>
                      </a:r>
                      <a:r>
                        <a:rPr lang="en-US" sz="2400" dirty="0" smtClean="0">
                          <a:effectLst/>
                        </a:rPr>
                        <a:t>monitoring.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Build</a:t>
                      </a:r>
                      <a:r>
                        <a:rPr lang="en-US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platform</a:t>
                      </a:r>
                      <a:r>
                        <a:rPr lang="en-US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for R&amp;D activities in solar energy harvesting in Jordan.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99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6798" y="4916"/>
            <a:ext cx="6439401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200" b="1" i="1" dirty="0" smtClean="0">
                <a:latin typeface="Baskerville Old Face" pitchFamily="18" charset="0"/>
                <a:cs typeface="Andalus" pitchFamily="18" charset="-78"/>
              </a:rPr>
              <a:t>Scope of work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447800" y="1752600"/>
            <a:ext cx="6565392" cy="3886200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>
              <a:buSzPct val="100000"/>
              <a:buFont typeface="Wingdings" pitchFamily="2" charset="2"/>
              <a:buChar char="Ø"/>
            </a:pPr>
            <a:r>
              <a:rPr lang="en-US" sz="2900" dirty="0" smtClean="0"/>
              <a:t>Study the impact of micro-inverter based PV system on the power grid.</a:t>
            </a:r>
          </a:p>
          <a:p>
            <a:pPr marL="268288" indent="-268288">
              <a:buSzPct val="100000"/>
              <a:buFont typeface="Wingdings" pitchFamily="2" charset="2"/>
              <a:buChar char="Ø"/>
            </a:pPr>
            <a:r>
              <a:rPr lang="en-US" sz="2900" dirty="0" smtClean="0"/>
              <a:t>Study the LED control, conversion efficiency and inverter reliability under various weather conditions including: shading, sand storms, and temperature. </a:t>
            </a:r>
          </a:p>
          <a:p>
            <a:pPr marL="268288" indent="-268288">
              <a:buSzPct val="100000"/>
              <a:buFont typeface="Wingdings" pitchFamily="2" charset="2"/>
              <a:buChar char="Ø"/>
            </a:pPr>
            <a:r>
              <a:rPr lang="en-US" sz="2900" dirty="0" smtClean="0"/>
              <a:t>Study different coating materials to improve energy harvesting.</a:t>
            </a:r>
          </a:p>
          <a:p>
            <a:pPr marL="268288" indent="-268288">
              <a:buSzPct val="100000"/>
              <a:buFont typeface="Wingdings" pitchFamily="2" charset="2"/>
              <a:buChar char="Ø"/>
            </a:pPr>
            <a:r>
              <a:rPr lang="en-US" sz="2900" dirty="0" smtClean="0"/>
              <a:t>Develop new models for PV harvesting under various weather conditions.</a:t>
            </a:r>
          </a:p>
          <a:p>
            <a:pPr marL="268288" indent="-268288">
              <a:buSzPct val="100000"/>
              <a:buFont typeface="Wingdings" pitchFamily="2" charset="2"/>
              <a:buChar char="Ø"/>
            </a:pPr>
            <a:r>
              <a:rPr lang="en-US" sz="2900" dirty="0" smtClean="0"/>
              <a:t>Development of high-level intelligent control strategies to make the micro-grid safer, more reliable, and more secure.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04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6798" y="4916"/>
            <a:ext cx="643940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200" b="1" i="1" dirty="0" smtClean="0">
                <a:latin typeface="Baskerville Old Face" pitchFamily="18" charset="0"/>
                <a:cs typeface="Andalus" pitchFamily="18" charset="-78"/>
              </a:rPr>
              <a:t>Duration</a:t>
            </a:r>
          </a:p>
          <a:p>
            <a:pPr lvl="0" algn="ctr"/>
            <a:r>
              <a:rPr lang="en-US" sz="3200" b="1" i="1" dirty="0" smtClean="0">
                <a:latin typeface="Baskerville Old Face" pitchFamily="18" charset="0"/>
                <a:cs typeface="Andalus" pitchFamily="18" charset="-78"/>
              </a:rPr>
              <a:t>Estimated Budget</a:t>
            </a:r>
            <a:endParaRPr lang="en-US" sz="3200" b="1" i="1" dirty="0">
              <a:latin typeface="Baskerville Old Face" pitchFamily="18" charset="0"/>
              <a:cs typeface="Andalus" pitchFamily="18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2438400"/>
            <a:ext cx="73152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i="1" dirty="0" smtClean="0">
                <a:solidFill>
                  <a:srgbClr val="0000FF"/>
                </a:solidFill>
                <a:latin typeface="Baskerville Old Face" pitchFamily="18" charset="0"/>
                <a:cs typeface="Andalus" pitchFamily="18" charset="-78"/>
              </a:rPr>
              <a:t>Duration:  The project is expected to last two years as follows:</a:t>
            </a:r>
          </a:p>
          <a:p>
            <a:pPr lvl="0"/>
            <a:endParaRPr lang="en-US" b="1" i="1" dirty="0">
              <a:latin typeface="Baskerville Old Face" pitchFamily="18" charset="0"/>
              <a:cs typeface="Andalus" pitchFamily="18" charset="-78"/>
            </a:endParaRPr>
          </a:p>
          <a:p>
            <a:pPr lvl="0"/>
            <a:r>
              <a:rPr lang="en-US" b="1" i="1" dirty="0" smtClean="0">
                <a:latin typeface="Baskerville Old Face" pitchFamily="18" charset="0"/>
                <a:cs typeface="Andalus" pitchFamily="18" charset="-78"/>
              </a:rPr>
              <a:t>3 Months - Study and identifying the installation sites</a:t>
            </a:r>
          </a:p>
          <a:p>
            <a:pPr lvl="0"/>
            <a:r>
              <a:rPr lang="en-US" dirty="0" smtClean="0">
                <a:latin typeface="Baskerville Old Face" pitchFamily="18" charset="0"/>
                <a:cs typeface="Andalus" pitchFamily="18" charset="-78"/>
              </a:rPr>
              <a:t>3 Months – Identify and Design of each installed capacity and type</a:t>
            </a:r>
          </a:p>
          <a:p>
            <a:pPr lvl="0"/>
            <a:r>
              <a:rPr lang="en-US" dirty="0" smtClean="0">
                <a:latin typeface="Baskerville Old Face" pitchFamily="18" charset="0"/>
                <a:cs typeface="Andalus" pitchFamily="18" charset="-78"/>
              </a:rPr>
              <a:t>6 Months – Installation of the entire system and data harvesting</a:t>
            </a:r>
          </a:p>
          <a:p>
            <a:pPr lvl="0"/>
            <a:r>
              <a:rPr lang="en-US" dirty="0" smtClean="0">
                <a:latin typeface="Baskerville Old Face" pitchFamily="18" charset="0"/>
                <a:cs typeface="Andalus" pitchFamily="18" charset="-78"/>
              </a:rPr>
              <a:t>6 Months – Initial data mentoring and study of weather impact</a:t>
            </a:r>
          </a:p>
          <a:p>
            <a:pPr lvl="0"/>
            <a:r>
              <a:rPr lang="en-US" dirty="0">
                <a:latin typeface="Baskerville Old Face" pitchFamily="18" charset="0"/>
                <a:cs typeface="Andalus" pitchFamily="18" charset="-78"/>
              </a:rPr>
              <a:t> </a:t>
            </a:r>
            <a:r>
              <a:rPr lang="en-US" dirty="0" smtClean="0">
                <a:latin typeface="Baskerville Old Face" pitchFamily="18" charset="0"/>
                <a:cs typeface="Andalus" pitchFamily="18" charset="-78"/>
              </a:rPr>
              <a:t>                - Installing various coating material.</a:t>
            </a:r>
          </a:p>
          <a:p>
            <a:pPr lvl="0"/>
            <a:r>
              <a:rPr lang="en-US" dirty="0" smtClean="0">
                <a:latin typeface="Baskerville Old Face" pitchFamily="18" charset="0"/>
                <a:cs typeface="Andalus" pitchFamily="18" charset="-78"/>
              </a:rPr>
              <a:t>6 Months – Continue data collection and studies.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19200" y="5410200"/>
            <a:ext cx="7696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i="1" dirty="0">
                <a:solidFill>
                  <a:srgbClr val="0000FF"/>
                </a:solidFill>
                <a:latin typeface="Baskerville Old Face" pitchFamily="18" charset="0"/>
                <a:cs typeface="Andalus" pitchFamily="18" charset="-78"/>
              </a:rPr>
              <a:t>Estimated Budget : JD 200,000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This will include purchasing of various PV systems and LED controllers.</a:t>
            </a:r>
          </a:p>
        </p:txBody>
      </p:sp>
    </p:spTree>
    <p:extLst>
      <p:ext uri="{BB962C8B-B14F-4D97-AF65-F5344CB8AC3E}">
        <p14:creationId xmlns:p14="http://schemas.microsoft.com/office/powerpoint/2010/main" val="94249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en-US" sz="4000" b="1" i="1" dirty="0" smtClean="0">
                <a:latin typeface="Baskerville Old Face" pitchFamily="18" charset="0"/>
                <a:cs typeface="Andalus" pitchFamily="18" charset="-78"/>
              </a:rPr>
              <a:t>Methodology of Implementation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70000" lnSpcReduction="20000"/>
          </a:bodyPr>
          <a:lstStyle/>
          <a:p>
            <a:pPr lvl="0">
              <a:buFont typeface="Wingdings" charset="2"/>
              <a:buChar char="ü"/>
            </a:pPr>
            <a:r>
              <a:rPr lang="en-US" b="1" i="1" dirty="0" smtClean="0">
                <a:latin typeface="Baskerville Old Face" pitchFamily="18" charset="0"/>
                <a:cs typeface="Andalus" pitchFamily="18" charset="-78"/>
              </a:rPr>
              <a:t>Study </a:t>
            </a:r>
            <a:r>
              <a:rPr lang="en-US" b="1" i="1" dirty="0">
                <a:latin typeface="Baskerville Old Face" pitchFamily="18" charset="0"/>
                <a:cs typeface="Andalus" pitchFamily="18" charset="-78"/>
              </a:rPr>
              <a:t>and identifying the installation </a:t>
            </a:r>
            <a:r>
              <a:rPr lang="en-US" b="1" i="1" dirty="0" smtClean="0">
                <a:latin typeface="Baskerville Old Face" pitchFamily="18" charset="0"/>
                <a:cs typeface="Andalus" pitchFamily="18" charset="-78"/>
              </a:rPr>
              <a:t>sites to include </a:t>
            </a:r>
            <a:r>
              <a:rPr lang="en-US" dirty="0"/>
              <a:t>roof tops, parking spaces, light poles, walkways, Solar-trees</a:t>
            </a:r>
            <a:r>
              <a:rPr lang="en-US" dirty="0" smtClean="0"/>
              <a:t>.</a:t>
            </a:r>
          </a:p>
          <a:p>
            <a:pPr lvl="0">
              <a:buFont typeface="Wingdings" charset="2"/>
              <a:buChar char="ü"/>
            </a:pPr>
            <a:endParaRPr lang="en-US" b="1" i="1" dirty="0">
              <a:latin typeface="Baskerville Old Face" pitchFamily="18" charset="0"/>
              <a:cs typeface="Andalus" pitchFamily="18" charset="-78"/>
            </a:endParaRPr>
          </a:p>
          <a:p>
            <a:pPr lvl="0">
              <a:buFont typeface="Wingdings" charset="2"/>
              <a:buChar char="ü"/>
            </a:pPr>
            <a:r>
              <a:rPr lang="en-US" dirty="0" smtClean="0">
                <a:latin typeface="Baskerville Old Face" pitchFamily="18" charset="0"/>
                <a:cs typeface="Andalus" pitchFamily="18" charset="-78"/>
              </a:rPr>
              <a:t>Identify </a:t>
            </a:r>
            <a:r>
              <a:rPr lang="en-US" dirty="0">
                <a:latin typeface="Baskerville Old Face" pitchFamily="18" charset="0"/>
                <a:cs typeface="Andalus" pitchFamily="18" charset="-78"/>
              </a:rPr>
              <a:t>and </a:t>
            </a:r>
            <a:r>
              <a:rPr lang="en-US" dirty="0" smtClean="0">
                <a:latin typeface="Baskerville Old Face" pitchFamily="18" charset="0"/>
                <a:cs typeface="Andalus" pitchFamily="18" charset="-78"/>
              </a:rPr>
              <a:t>design </a:t>
            </a:r>
            <a:r>
              <a:rPr lang="en-US" dirty="0">
                <a:latin typeface="Baskerville Old Face" pitchFamily="18" charset="0"/>
                <a:cs typeface="Andalus" pitchFamily="18" charset="-78"/>
              </a:rPr>
              <a:t>of each installed capacity and </a:t>
            </a:r>
            <a:r>
              <a:rPr lang="en-US" dirty="0" smtClean="0">
                <a:latin typeface="Baskerville Old Face" pitchFamily="18" charset="0"/>
                <a:cs typeface="Andalus" pitchFamily="18" charset="-78"/>
              </a:rPr>
              <a:t>type, and installing the data monitoring and control system.</a:t>
            </a:r>
          </a:p>
          <a:p>
            <a:pPr lvl="0">
              <a:buFont typeface="Wingdings" charset="2"/>
              <a:buChar char="ü"/>
            </a:pPr>
            <a:endParaRPr lang="en-US" dirty="0">
              <a:latin typeface="Baskerville Old Face" pitchFamily="18" charset="0"/>
              <a:cs typeface="Andalus" pitchFamily="18" charset="-78"/>
            </a:endParaRPr>
          </a:p>
          <a:p>
            <a:pPr lvl="0">
              <a:buFont typeface="Wingdings" charset="2"/>
              <a:buChar char="ü"/>
            </a:pPr>
            <a:r>
              <a:rPr lang="en-US" dirty="0" smtClean="0">
                <a:latin typeface="Baskerville Old Face" pitchFamily="18" charset="0"/>
                <a:cs typeface="Andalus" pitchFamily="18" charset="-78"/>
              </a:rPr>
              <a:t>Design relevant experiments for various weather condition to study their impact</a:t>
            </a:r>
            <a:endParaRPr lang="en-US" dirty="0">
              <a:latin typeface="Baskerville Old Face" pitchFamily="18" charset="0"/>
              <a:cs typeface="Andalus" pitchFamily="18" charset="-78"/>
            </a:endParaRPr>
          </a:p>
          <a:p>
            <a:pPr lvl="0">
              <a:buFont typeface="Wingdings" charset="2"/>
              <a:buChar char="ü"/>
            </a:pPr>
            <a:endParaRPr lang="en-US" dirty="0">
              <a:latin typeface="Baskerville Old Face" pitchFamily="18" charset="0"/>
              <a:cs typeface="Andalus" pitchFamily="18" charset="-78"/>
            </a:endParaRPr>
          </a:p>
          <a:p>
            <a:pPr lvl="0">
              <a:buFont typeface="Wingdings" charset="2"/>
              <a:buChar char="ü"/>
            </a:pPr>
            <a:r>
              <a:rPr lang="en-US" dirty="0"/>
              <a:t>Studies on different coating materials effecting on transmittance</a:t>
            </a:r>
          </a:p>
          <a:p>
            <a:pPr lvl="0">
              <a:buFont typeface="Wingdings" charset="2"/>
              <a:buChar char="ü"/>
            </a:pPr>
            <a:endParaRPr lang="en-US" dirty="0" smtClean="0">
              <a:latin typeface="Baskerville Old Face" pitchFamily="18" charset="0"/>
              <a:cs typeface="Andalus" pitchFamily="18" charset="-78"/>
            </a:endParaRPr>
          </a:p>
          <a:p>
            <a:pPr lvl="0">
              <a:buFont typeface="Wingdings" charset="2"/>
              <a:buChar char="ü"/>
            </a:pPr>
            <a:r>
              <a:rPr lang="en-US" sz="3100" dirty="0">
                <a:latin typeface="Baskerville Old Face" pitchFamily="18" charset="0"/>
                <a:cs typeface="Andalus" pitchFamily="18" charset="-78"/>
              </a:rPr>
              <a:t>Data analysis and model development</a:t>
            </a:r>
          </a:p>
        </p:txBody>
      </p:sp>
    </p:spTree>
    <p:extLst>
      <p:ext uri="{BB962C8B-B14F-4D97-AF65-F5344CB8AC3E}">
        <p14:creationId xmlns:p14="http://schemas.microsoft.com/office/powerpoint/2010/main" val="228828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8743</TotalTime>
  <Words>914</Words>
  <Application>Microsoft Office PowerPoint</Application>
  <PresentationFormat>On-screen Show (4:3)</PresentationFormat>
  <Paragraphs>109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Brief Description </vt:lpstr>
      <vt:lpstr>PowerPoint Presentation</vt:lpstr>
      <vt:lpstr>Objectives  </vt:lpstr>
      <vt:lpstr>PowerPoint Presentation</vt:lpstr>
      <vt:lpstr>PowerPoint Presentation</vt:lpstr>
      <vt:lpstr>Methodology of Implementation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shireen wahbeeh</dc:creator>
  <cp:lastModifiedBy>user</cp:lastModifiedBy>
  <cp:revision>34</cp:revision>
  <dcterms:created xsi:type="dcterms:W3CDTF">2015-06-03T08:04:08Z</dcterms:created>
  <dcterms:modified xsi:type="dcterms:W3CDTF">2015-07-16T07:42:38Z</dcterms:modified>
</cp:coreProperties>
</file>